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906000" cy="6858000" type="A4"/>
  <p:notesSz cx="6794500" cy="100076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252" y="44"/>
      </p:cViewPr>
      <p:guideLst>
        <p:guide orient="horz" pos="2160"/>
        <p:guide pos="288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va kumaran" userId="2971679bfe1c32df" providerId="LiveId" clId="{824F3097-3DF2-4B2A-ABAA-239A354BB7CB}"/>
    <pc:docChg chg="delSld">
      <pc:chgData name="siva kumaran" userId="2971679bfe1c32df" providerId="LiveId" clId="{824F3097-3DF2-4B2A-ABAA-239A354BB7CB}" dt="2022-02-18T03:32:01.471" v="0" actId="2696"/>
      <pc:docMkLst>
        <pc:docMk/>
      </pc:docMkLst>
      <pc:sldChg chg="del">
        <pc:chgData name="siva kumaran" userId="2971679bfe1c32df" providerId="LiveId" clId="{824F3097-3DF2-4B2A-ABAA-239A354BB7CB}" dt="2022-02-18T03:32:01.471" v="0" actId="2696"/>
        <pc:sldMkLst>
          <pc:docMk/>
          <pc:sldMk cId="3935120334"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50038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48645" y="0"/>
            <a:ext cx="2944283" cy="500380"/>
          </a:xfrm>
          <a:prstGeom prst="rect">
            <a:avLst/>
          </a:prstGeom>
        </p:spPr>
        <p:txBody>
          <a:bodyPr vert="horz" lIns="91440" tIns="45720" rIns="91440" bIns="45720" rtlCol="0"/>
          <a:lstStyle>
            <a:lvl1pPr algn="r">
              <a:defRPr sz="1200"/>
            </a:lvl1pPr>
          </a:lstStyle>
          <a:p>
            <a:fld id="{E76166BD-6A0A-4E9B-8298-93400C9AC153}" type="datetimeFigureOut">
              <a:rPr lang="en-IN" smtClean="0"/>
              <a:pPr/>
              <a:t>18-02-2022</a:t>
            </a:fld>
            <a:endParaRPr lang="en-IN"/>
          </a:p>
        </p:txBody>
      </p:sp>
      <p:sp>
        <p:nvSpPr>
          <p:cNvPr id="4" name="Slide Image Placeholder 3"/>
          <p:cNvSpPr>
            <a:spLocks noGrp="1" noRot="1" noChangeAspect="1"/>
          </p:cNvSpPr>
          <p:nvPr>
            <p:ph type="sldImg" idx="2"/>
          </p:nvPr>
        </p:nvSpPr>
        <p:spPr>
          <a:xfrm>
            <a:off x="687388" y="750888"/>
            <a:ext cx="5419725" cy="37528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450" y="4753610"/>
            <a:ext cx="5435600" cy="4503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05483"/>
            <a:ext cx="2944283" cy="50038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48645" y="9505483"/>
            <a:ext cx="2944283" cy="500380"/>
          </a:xfrm>
          <a:prstGeom prst="rect">
            <a:avLst/>
          </a:prstGeom>
        </p:spPr>
        <p:txBody>
          <a:bodyPr vert="horz" lIns="91440" tIns="45720" rIns="91440" bIns="45720" rtlCol="0" anchor="b"/>
          <a:lstStyle>
            <a:lvl1pPr algn="r">
              <a:defRPr sz="1200"/>
            </a:lvl1pPr>
          </a:lstStyle>
          <a:p>
            <a:fld id="{3134AE8A-0C86-45C9-8018-3340D1AA55E4}" type="slidenum">
              <a:rPr lang="en-IN" smtClean="0"/>
              <a:pPr/>
              <a:t>‹#›</a:t>
            </a:fld>
            <a:endParaRPr lang="en-IN"/>
          </a:p>
        </p:txBody>
      </p:sp>
    </p:spTree>
    <p:extLst>
      <p:ext uri="{BB962C8B-B14F-4D97-AF65-F5344CB8AC3E}">
        <p14:creationId xmlns:p14="http://schemas.microsoft.com/office/powerpoint/2010/main" val="3972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750888"/>
            <a:ext cx="5419725" cy="37528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34AE8A-0C86-45C9-8018-3340D1AA55E4}" type="slidenum">
              <a:rPr lang="en-IN" smtClean="0"/>
              <a:pPr/>
              <a:t>14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134AE8A-0C86-45C9-8018-3340D1AA55E4}" type="slidenum">
              <a:rPr lang="en-IN" smtClean="0"/>
              <a:pPr/>
              <a:t>22</a:t>
            </a:fld>
            <a:endParaRPr lang="en-IN"/>
          </a:p>
        </p:txBody>
      </p:sp>
    </p:spTree>
    <p:extLst>
      <p:ext uri="{BB962C8B-B14F-4D97-AF65-F5344CB8AC3E}">
        <p14:creationId xmlns:p14="http://schemas.microsoft.com/office/powerpoint/2010/main" val="290203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333099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281080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695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316002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75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267133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450176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276100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256572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116092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382971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25238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428597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154710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307249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BFF815-4C5A-4B48-884B-ECE708A31CFE}" type="datetimeFigureOut">
              <a:rPr lang="en-IN" smtClean="0"/>
              <a:pPr/>
              <a:t>18-02-2022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3365A52-2EDB-4132-936A-DAE6B177EE9B}" type="slidenum">
              <a:rPr lang="en-IN" smtClean="0"/>
              <a:pPr/>
              <a:t>‹#›</a:t>
            </a:fld>
            <a:endParaRPr lang="en-IN"/>
          </a:p>
        </p:txBody>
      </p:sp>
    </p:spTree>
    <p:extLst>
      <p:ext uri="{BB962C8B-B14F-4D97-AF65-F5344CB8AC3E}">
        <p14:creationId xmlns:p14="http://schemas.microsoft.com/office/powerpoint/2010/main" val="269358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BFF815-4C5A-4B48-884B-ECE708A31CFE}" type="datetimeFigureOut">
              <a:rPr lang="en-IN" smtClean="0"/>
              <a:pPr/>
              <a:t>18-02-2022</a:t>
            </a:fld>
            <a:endParaRPr lang="en-IN"/>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83365A52-2EDB-4132-936A-DAE6B177EE9B}" type="slidenum">
              <a:rPr lang="en-IN" smtClean="0"/>
              <a:pPr/>
              <a:t>‹#›</a:t>
            </a:fld>
            <a:endParaRPr lang="en-IN"/>
          </a:p>
        </p:txBody>
      </p:sp>
    </p:spTree>
    <p:extLst>
      <p:ext uri="{BB962C8B-B14F-4D97-AF65-F5344CB8AC3E}">
        <p14:creationId xmlns:p14="http://schemas.microsoft.com/office/powerpoint/2010/main" val="212835020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295400"/>
            <a:ext cx="8658962" cy="526297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7200" b="1" cap="all" spc="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WELCOME </a:t>
            </a:r>
            <a:r>
              <a:rPr lang="en-US" sz="6000" b="1" cap="all" spc="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a:t>
            </a:r>
          </a:p>
          <a:p>
            <a:pPr algn="ctr"/>
            <a:endParaRPr lang="en-US" sz="6000" b="1" cap="all"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a:p>
            <a:pPr algn="ctr"/>
            <a:r>
              <a:rPr lang="en-US" sz="6000" b="1" cap="all" spc="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TO</a:t>
            </a:r>
          </a:p>
          <a:p>
            <a:pPr algn="ctr"/>
            <a:r>
              <a:rPr lang="en-US" sz="6000" b="1" cap="all"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a:t>
            </a:r>
            <a:r>
              <a:rPr lang="en-US" sz="6000" b="1" cap="all" dirty="0" err="1">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phd</a:t>
            </a:r>
            <a:r>
              <a:rPr lang="en-US" sz="6000" b="1" cap="all"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public VIVA voce</a:t>
            </a:r>
          </a:p>
          <a:p>
            <a:pPr algn="ctr"/>
            <a:endParaRPr lang="en-US" sz="3600" b="1" cap="all" baseline="-2500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a:p>
            <a:r>
              <a:rPr lang="en-US" sz="3600" b="1" cap="all" baseline="-2500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a:t>
            </a:r>
          </a:p>
          <a:p>
            <a:pPr algn="ctr"/>
            <a:r>
              <a:rPr lang="en-US" sz="3600" b="1" cap="all" baseline="3000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18th</a:t>
            </a:r>
            <a:r>
              <a:rPr lang="en-US" sz="3600" b="1" cap="all"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a:t>
            </a:r>
            <a:r>
              <a:rPr lang="en-US" sz="3600" b="1" cap="all" baseline="30000" dirty="0" err="1">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februAry</a:t>
            </a:r>
            <a:r>
              <a:rPr lang="en-US" sz="3600" b="1" cap="all" baseline="3000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 2022</a:t>
            </a:r>
            <a:endParaRPr lang="en-IN" sz="3600" b="1" cap="all" spc="0" dirty="0">
              <a:ln/>
              <a:solidFill>
                <a:srgbClr val="000099"/>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latin typeface="Times New Roman" pitchFamily="18" charset="0"/>
                <a:cs typeface="Times New Roman" pitchFamily="18" charset="0"/>
              </a:rPr>
              <a:t>HYPOTHESES</a:t>
            </a:r>
            <a:endParaRPr lang="en-IN"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506506" y="1484784"/>
            <a:ext cx="9127014" cy="5112568"/>
          </a:xfrm>
        </p:spPr>
        <p:txBody>
          <a:bodyPr>
            <a:noAutofit/>
          </a:bodyPr>
          <a:lstStyle/>
          <a:p>
            <a:pPr>
              <a:lnSpc>
                <a:spcPct val="150000"/>
              </a:lnSpc>
              <a:buNone/>
            </a:pPr>
            <a:r>
              <a:rPr lang="en-US" sz="1900" dirty="0">
                <a:latin typeface="Times New Roman" pitchFamily="18" charset="0"/>
                <a:cs typeface="Times New Roman" pitchFamily="18" charset="0"/>
              </a:rPr>
              <a:t>The following was hypothesized for this study:</a:t>
            </a:r>
          </a:p>
          <a:p>
            <a:pPr lvl="0" algn="just">
              <a:lnSpc>
                <a:spcPct val="150000"/>
              </a:lnSpc>
            </a:pPr>
            <a:r>
              <a:rPr lang="en-US" sz="2000" dirty="0"/>
              <a:t>It was hypothesized that there would be significant changes in </a:t>
            </a:r>
            <a:r>
              <a:rPr lang="en-US" sz="2000" dirty="0" err="1"/>
              <a:t>Ex.Gr,I</a:t>
            </a:r>
            <a:r>
              <a:rPr lang="en-US" sz="2000" dirty="0"/>
              <a:t> (Yogic practices included diet ) group than the control group (C.G) on selected risk factors among Adult women with Oligomenorrhea.</a:t>
            </a:r>
          </a:p>
          <a:p>
            <a:pPr lvl="0" algn="just">
              <a:lnSpc>
                <a:spcPct val="150000"/>
              </a:lnSpc>
            </a:pPr>
            <a:r>
              <a:rPr lang="en-US" sz="2000" dirty="0"/>
              <a:t>It was hypothesized that there would be significant changes in </a:t>
            </a:r>
            <a:r>
              <a:rPr lang="en-US" sz="2000" dirty="0" err="1"/>
              <a:t>Ex.Gr,II</a:t>
            </a:r>
            <a:r>
              <a:rPr lang="en-US" sz="2000" dirty="0"/>
              <a:t> (Yogic practices not included diet ) group than the control group (C.G) on selected risk factors among Adult women with Oligomenorrhea.</a:t>
            </a:r>
          </a:p>
          <a:p>
            <a:pPr lvl="0" algn="just">
              <a:lnSpc>
                <a:spcPct val="150000"/>
              </a:lnSpc>
            </a:pPr>
            <a:r>
              <a:rPr lang="en-US" sz="2000" dirty="0"/>
              <a:t>It was hypothesized that there would be significant changes between yogic practices with and without diet modifications groups on selected risk factors among Adult women with Oligomenorrhea. </a:t>
            </a:r>
            <a:endParaRPr lang="en-US" sz="19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latin typeface="Times New Roman" pitchFamily="18" charset="0"/>
                <a:cs typeface="Times New Roman" pitchFamily="18" charset="0"/>
              </a:rPr>
              <a:t>DELIMITATIONS</a:t>
            </a:r>
            <a:endParaRPr lang="en-IN"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506506" y="836712"/>
            <a:ext cx="8904194" cy="5184576"/>
          </a:xfrm>
        </p:spPr>
        <p:txBody>
          <a:bodyPr>
            <a:normAutofit fontScale="77500" lnSpcReduction="20000"/>
          </a:bodyPr>
          <a:lstStyle/>
          <a:p>
            <a:pPr>
              <a:lnSpc>
                <a:spcPct val="160000"/>
              </a:lnSpc>
              <a:buNone/>
            </a:pPr>
            <a:endParaRPr lang="en-IN" sz="2600" dirty="0">
              <a:latin typeface="Times New Roman" pitchFamily="18" charset="0"/>
              <a:cs typeface="Times New Roman" pitchFamily="18" charset="0"/>
            </a:endParaRPr>
          </a:p>
          <a:p>
            <a:pPr>
              <a:lnSpc>
                <a:spcPct val="160000"/>
              </a:lnSpc>
            </a:pPr>
            <a:r>
              <a:rPr lang="en-US" sz="2800" dirty="0">
                <a:latin typeface="Times New Roman" panose="02020603050405020304" pitchFamily="18" charset="0"/>
                <a:cs typeface="Times New Roman" panose="02020603050405020304" pitchFamily="18" charset="0"/>
              </a:rPr>
              <a:t>The study is confined to women who have Oligomenorrhea adult only.</a:t>
            </a:r>
            <a:endParaRPr lang="en-IN" sz="2800" dirty="0">
              <a:latin typeface="Times New Roman" panose="02020603050405020304" pitchFamily="18" charset="0"/>
              <a:cs typeface="Times New Roman" panose="02020603050405020304" pitchFamily="18" charset="0"/>
            </a:endParaRPr>
          </a:p>
          <a:p>
            <a:pPr lvl="0">
              <a:lnSpc>
                <a:spcPct val="160000"/>
              </a:lnSpc>
            </a:pPr>
            <a:r>
              <a:rPr lang="en-US" sz="2900" dirty="0">
                <a:latin typeface="Times New Roman" pitchFamily="18" charset="0"/>
                <a:cs typeface="Times New Roman" pitchFamily="18" charset="0"/>
              </a:rPr>
              <a:t>The age of the subjects ranged from 25 to 35 years.</a:t>
            </a:r>
            <a:endParaRPr lang="en-IN" sz="2900" dirty="0">
              <a:latin typeface="Times New Roman" pitchFamily="18" charset="0"/>
              <a:cs typeface="Times New Roman" pitchFamily="18" charset="0"/>
            </a:endParaRPr>
          </a:p>
          <a:p>
            <a:pPr lvl="0">
              <a:lnSpc>
                <a:spcPct val="160000"/>
              </a:lnSpc>
            </a:pPr>
            <a:r>
              <a:rPr lang="en-US" sz="2900" dirty="0">
                <a:latin typeface="Times New Roman" pitchFamily="18" charset="0"/>
                <a:cs typeface="Times New Roman" pitchFamily="18" charset="0"/>
              </a:rPr>
              <a:t>The selected population was from the city, Chennai.</a:t>
            </a:r>
            <a:endParaRPr lang="en-IN" sz="2900" dirty="0">
              <a:latin typeface="Times New Roman" pitchFamily="18" charset="0"/>
              <a:cs typeface="Times New Roman" pitchFamily="18" charset="0"/>
            </a:endParaRPr>
          </a:p>
          <a:p>
            <a:pPr lvl="0">
              <a:lnSpc>
                <a:spcPct val="160000"/>
              </a:lnSpc>
            </a:pPr>
            <a:r>
              <a:rPr lang="en-US" sz="2900" dirty="0">
                <a:latin typeface="Times New Roman" pitchFamily="18" charset="0"/>
                <a:cs typeface="Times New Roman" pitchFamily="18" charset="0"/>
              </a:rPr>
              <a:t>The selected population were asked to go through yogic practices along with modified diet pattern.</a:t>
            </a:r>
            <a:endParaRPr lang="en-IN" sz="2900" dirty="0">
              <a:latin typeface="Times New Roman" pitchFamily="18" charset="0"/>
              <a:cs typeface="Times New Roman" pitchFamily="18" charset="0"/>
            </a:endParaRPr>
          </a:p>
          <a:p>
            <a:pPr lvl="0">
              <a:lnSpc>
                <a:spcPct val="160000"/>
              </a:lnSpc>
            </a:pPr>
            <a:r>
              <a:rPr lang="en-US" sz="2900" dirty="0">
                <a:latin typeface="Times New Roman" pitchFamily="18" charset="0"/>
                <a:cs typeface="Times New Roman" pitchFamily="18" charset="0"/>
              </a:rPr>
              <a:t>The study was conducted on the  physical, physiological and psychological variables.</a:t>
            </a:r>
          </a:p>
          <a:p>
            <a:pPr lvl="0">
              <a:lnSpc>
                <a:spcPct val="160000"/>
              </a:lnSpc>
            </a:pPr>
            <a:r>
              <a:rPr lang="en-US" sz="2900" dirty="0">
                <a:latin typeface="Times New Roman" pitchFamily="18" charset="0"/>
                <a:cs typeface="Times New Roman" pitchFamily="18" charset="0"/>
              </a:rPr>
              <a:t>The experimental period was fixed as 16 weeks and six days in a week.  </a:t>
            </a:r>
            <a:endParaRPr lang="en-IN" sz="2900" dirty="0">
              <a:latin typeface="Times New Roman" pitchFamily="18" charset="0"/>
              <a:cs typeface="Times New Roman" pitchFamily="18" charset="0"/>
            </a:endParaRPr>
          </a:p>
          <a:p>
            <a:pPr>
              <a:buNone/>
            </a:pP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latin typeface="Times New Roman" pitchFamily="18" charset="0"/>
                <a:cs typeface="Times New Roman" pitchFamily="18" charset="0"/>
              </a:rPr>
              <a:t> LIMITATIONS</a:t>
            </a:r>
            <a:endParaRPr lang="en-IN"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660399" y="1600200"/>
            <a:ext cx="6876690" cy="4648200"/>
          </a:xfrm>
        </p:spPr>
        <p:txBody>
          <a:bodyPr>
            <a:normAutofit fontScale="77500" lnSpcReduction="20000"/>
          </a:bodyPr>
          <a:lstStyle/>
          <a:p>
            <a:pPr>
              <a:lnSpc>
                <a:spcPct val="150000"/>
              </a:lnSpc>
            </a:pPr>
            <a:r>
              <a:rPr lang="en-US" sz="2300" dirty="0">
                <a:latin typeface="Times New Roman" pitchFamily="18" charset="0"/>
                <a:cs typeface="Times New Roman" pitchFamily="18" charset="0"/>
              </a:rPr>
              <a:t>The day to day routine , individual habits, standard of living  could have influenced  the selected population.</a:t>
            </a:r>
          </a:p>
          <a:p>
            <a:pPr>
              <a:lnSpc>
                <a:spcPct val="150000"/>
              </a:lnSpc>
            </a:pPr>
            <a:r>
              <a:rPr lang="en-US" sz="2300" dirty="0">
                <a:latin typeface="Times New Roman" pitchFamily="18" charset="0"/>
                <a:cs typeface="Times New Roman" pitchFamily="18" charset="0"/>
              </a:rPr>
              <a:t>The hereditary factors may affect  both  the physical and mental response of the selected population, which could not be controlled.</a:t>
            </a:r>
          </a:p>
          <a:p>
            <a:pPr>
              <a:lnSpc>
                <a:spcPct val="150000"/>
              </a:lnSpc>
            </a:pPr>
            <a:r>
              <a:rPr lang="en-US" sz="2300" dirty="0">
                <a:latin typeface="Times New Roman" pitchFamily="18" charset="0"/>
                <a:cs typeface="Times New Roman" pitchFamily="18" charset="0"/>
              </a:rPr>
              <a:t>Previous medications and treatment of the selected population, could not be considered.</a:t>
            </a:r>
          </a:p>
          <a:p>
            <a:pPr>
              <a:lnSpc>
                <a:spcPct val="150000"/>
              </a:lnSpc>
            </a:pPr>
            <a:r>
              <a:rPr lang="en-US" sz="2300" dirty="0">
                <a:latin typeface="Times New Roman" pitchFamily="18" charset="0"/>
                <a:cs typeface="Times New Roman" pitchFamily="18" charset="0"/>
              </a:rPr>
              <a:t>Social and emotional stress influenced from the family and environment of the selected population could not be controlled.</a:t>
            </a:r>
          </a:p>
          <a:p>
            <a:pPr>
              <a:lnSpc>
                <a:spcPct val="150000"/>
              </a:lnSpc>
            </a:pPr>
            <a:r>
              <a:rPr lang="en-US" sz="2300" dirty="0">
                <a:latin typeface="Times New Roman" pitchFamily="18" charset="0"/>
                <a:cs typeface="Times New Roman" pitchFamily="18" charset="0"/>
              </a:rPr>
              <a:t>Throughout the study the selected population were motivated verbally, however the level of motivation could not be tested.</a:t>
            </a:r>
          </a:p>
          <a:p>
            <a:pPr>
              <a:buNone/>
            </a:pP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4624"/>
            <a:ext cx="8915400" cy="1143000"/>
          </a:xfrm>
        </p:spPr>
        <p:txBody>
          <a:bodyPr>
            <a:normAutofit/>
          </a:bodyPr>
          <a:lstStyle/>
          <a:p>
            <a:r>
              <a:rPr lang="en-US" b="1" dirty="0">
                <a:solidFill>
                  <a:srgbClr val="0000FF"/>
                </a:solidFill>
                <a:latin typeface="Times New Roman" pitchFamily="18" charset="0"/>
                <a:cs typeface="Times New Roman" pitchFamily="18" charset="0"/>
              </a:rPr>
              <a:t>METHODOLOGY</a:t>
            </a:r>
            <a:endParaRPr lang="en-IN"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272480" y="1195536"/>
            <a:ext cx="9410700" cy="5257800"/>
          </a:xfrm>
        </p:spPr>
        <p:txBody>
          <a:bodyPr>
            <a:normAutofit/>
          </a:bodyPr>
          <a:lstStyle/>
          <a:p>
            <a:pPr algn="just">
              <a:lnSpc>
                <a:spcPct val="150000"/>
              </a:lnSpc>
              <a:buNone/>
            </a:pPr>
            <a:r>
              <a:rPr lang="en-US" sz="2000" b="1" dirty="0">
                <a:latin typeface="Times New Roman" pitchFamily="18" charset="0"/>
                <a:cs typeface="Times New Roman" pitchFamily="18" charset="0"/>
              </a:rPr>
              <a:t>SELECTION OF SUBJECTS</a:t>
            </a:r>
            <a:endParaRPr lang="en-US" sz="2400" b="1" dirty="0">
              <a:latin typeface="Times New Roman" pitchFamily="18" charset="0"/>
              <a:cs typeface="Times New Roman" pitchFamily="18" charset="0"/>
            </a:endParaRPr>
          </a:p>
          <a:p>
            <a:pPr algn="just">
              <a:lnSpc>
                <a:spcPct val="150000"/>
              </a:lnSpc>
            </a:pPr>
            <a:r>
              <a:rPr lang="en-US" sz="1900" dirty="0">
                <a:latin typeface="Times New Roman" pitchFamily="18" charset="0"/>
                <a:cs typeface="Times New Roman" pitchFamily="18" charset="0"/>
              </a:rPr>
              <a:t>The selection of the subjects was confined to unmarried adults with oligomenorrhea in the age group of 25 to 35years. </a:t>
            </a:r>
          </a:p>
          <a:p>
            <a:pPr algn="just">
              <a:lnSpc>
                <a:spcPct val="150000"/>
              </a:lnSpc>
            </a:pPr>
            <a:r>
              <a:rPr lang="en-US" sz="1600" dirty="0"/>
              <a:t>Total numbers of subjects were 45 Adult women with Oligomenorrhea</a:t>
            </a:r>
            <a:endParaRPr lang="en-US" sz="1600" dirty="0">
              <a:latin typeface="Times New Roman" pitchFamily="18" charset="0"/>
              <a:cs typeface="Times New Roman" pitchFamily="18" charset="0"/>
            </a:endParaRPr>
          </a:p>
          <a:p>
            <a:pPr algn="just">
              <a:lnSpc>
                <a:spcPct val="150000"/>
              </a:lnSpc>
            </a:pPr>
            <a:r>
              <a:rPr lang="en-US" sz="1900" dirty="0">
                <a:latin typeface="Times New Roman" pitchFamily="18" charset="0"/>
                <a:cs typeface="Times New Roman" pitchFamily="18" charset="0"/>
              </a:rPr>
              <a:t>Initial and final data was collected on the selected dependent variables before starting different yogic practices and after sixteen weeks of  training.</a:t>
            </a:r>
            <a:endParaRPr lang="en-IN" sz="19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256"/>
            <a:ext cx="8915400" cy="1143000"/>
          </a:xfrm>
        </p:spPr>
        <p:txBody>
          <a:bodyPr/>
          <a:lstStyle/>
          <a:p>
            <a:r>
              <a:rPr lang="en-US" b="1" dirty="0">
                <a:solidFill>
                  <a:srgbClr val="0000FF"/>
                </a:solidFill>
                <a:latin typeface="Times New Roman" pitchFamily="18" charset="0"/>
                <a:cs typeface="Times New Roman" pitchFamily="18" charset="0"/>
              </a:rPr>
              <a:t>SELECTED VARIABLES</a:t>
            </a:r>
            <a:endParaRPr lang="en-IN" b="1" dirty="0">
              <a:solidFill>
                <a:srgbClr val="0000FF"/>
              </a:solidFill>
              <a:latin typeface="Times New Roman" pitchFamily="18" charset="0"/>
              <a:cs typeface="Times New Roman" pitchFamily="18" charset="0"/>
            </a:endParaRPr>
          </a:p>
        </p:txBody>
      </p:sp>
      <p:sp>
        <p:nvSpPr>
          <p:cNvPr id="4" name="Rectangle 3"/>
          <p:cNvSpPr/>
          <p:nvPr/>
        </p:nvSpPr>
        <p:spPr>
          <a:xfrm>
            <a:off x="5265035" y="1268760"/>
            <a:ext cx="4212468" cy="5760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428497" y="1268760"/>
            <a:ext cx="4447112" cy="5760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662523" y="2564904"/>
            <a:ext cx="3822425" cy="122413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662523" y="4509120"/>
            <a:ext cx="3822425" cy="122413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265035" y="2204866"/>
            <a:ext cx="4290477" cy="108126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5304856" y="3615577"/>
            <a:ext cx="4290477" cy="150019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5499061" y="5445224"/>
            <a:ext cx="4290477" cy="122413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5499061" y="1268764"/>
            <a:ext cx="4020018" cy="430887"/>
          </a:xfrm>
          <a:prstGeom prst="rect">
            <a:avLst/>
          </a:prstGeom>
          <a:noFill/>
        </p:spPr>
        <p:txBody>
          <a:bodyPr wrap="square" rtlCol="0">
            <a:spAutoFit/>
          </a:bodyPr>
          <a:lstStyle/>
          <a:p>
            <a:r>
              <a:rPr lang="en-US" sz="2200" b="1" dirty="0">
                <a:solidFill>
                  <a:srgbClr val="002060"/>
                </a:solidFill>
                <a:latin typeface="Times New Roman" pitchFamily="18" charset="0"/>
                <a:cs typeface="Times New Roman" pitchFamily="18" charset="0"/>
              </a:rPr>
              <a:t>DEPENDANT  VARIABLES</a:t>
            </a:r>
            <a:endParaRPr lang="en-IN" sz="2200" b="1" dirty="0">
              <a:solidFill>
                <a:srgbClr val="002060"/>
              </a:solidFill>
              <a:latin typeface="Times New Roman" pitchFamily="18" charset="0"/>
              <a:cs typeface="Times New Roman" pitchFamily="18" charset="0"/>
            </a:endParaRPr>
          </a:p>
        </p:txBody>
      </p:sp>
      <p:sp>
        <p:nvSpPr>
          <p:cNvPr id="15" name="TextBox 14"/>
          <p:cNvSpPr txBox="1"/>
          <p:nvPr/>
        </p:nvSpPr>
        <p:spPr>
          <a:xfrm>
            <a:off x="506506" y="1268764"/>
            <a:ext cx="4368485" cy="430887"/>
          </a:xfrm>
          <a:prstGeom prst="rect">
            <a:avLst/>
          </a:prstGeom>
          <a:noFill/>
        </p:spPr>
        <p:txBody>
          <a:bodyPr wrap="square" rtlCol="0">
            <a:spAutoFit/>
          </a:bodyPr>
          <a:lstStyle/>
          <a:p>
            <a:pPr algn="ctr"/>
            <a:r>
              <a:rPr lang="en-US" sz="2200" b="1" dirty="0">
                <a:solidFill>
                  <a:srgbClr val="002060"/>
                </a:solidFill>
                <a:latin typeface="Times New Roman" pitchFamily="18" charset="0"/>
                <a:cs typeface="Times New Roman" pitchFamily="18" charset="0"/>
              </a:rPr>
              <a:t>INDEPENDANT  VARIABLES</a:t>
            </a:r>
            <a:endParaRPr lang="en-IN" sz="2200" b="1" dirty="0">
              <a:solidFill>
                <a:srgbClr val="002060"/>
              </a:solidFill>
              <a:latin typeface="Times New Roman" pitchFamily="18" charset="0"/>
              <a:cs typeface="Times New Roman" pitchFamily="18" charset="0"/>
            </a:endParaRPr>
          </a:p>
        </p:txBody>
      </p:sp>
      <p:sp>
        <p:nvSpPr>
          <p:cNvPr id="16" name="TextBox 15"/>
          <p:cNvSpPr txBox="1"/>
          <p:nvPr/>
        </p:nvSpPr>
        <p:spPr>
          <a:xfrm>
            <a:off x="740532" y="2852939"/>
            <a:ext cx="3588399" cy="984885"/>
          </a:xfrm>
          <a:prstGeom prst="rect">
            <a:avLst/>
          </a:prstGeom>
          <a:noFill/>
        </p:spPr>
        <p:txBody>
          <a:bodyPr wrap="square" rtlCol="0">
            <a:spAutoFit/>
          </a:bodyPr>
          <a:lstStyle/>
          <a:p>
            <a:pPr lvl="0" algn="ctr"/>
            <a:r>
              <a:rPr lang="en-US" sz="2000" dirty="0">
                <a:latin typeface="Times New Roman" pitchFamily="18" charset="0"/>
                <a:cs typeface="Times New Roman" pitchFamily="18" charset="0"/>
              </a:rPr>
              <a:t>Yogic practices with diet modifications.</a:t>
            </a:r>
            <a:endParaRPr lang="en-IN" sz="2000" b="1" dirty="0">
              <a:latin typeface="Times New Roman" pitchFamily="18" charset="0"/>
              <a:cs typeface="Times New Roman" pitchFamily="18" charset="0"/>
            </a:endParaRPr>
          </a:p>
          <a:p>
            <a:endParaRPr lang="en-IN" dirty="0"/>
          </a:p>
        </p:txBody>
      </p:sp>
      <p:sp>
        <p:nvSpPr>
          <p:cNvPr id="17" name="TextBox 16"/>
          <p:cNvSpPr txBox="1"/>
          <p:nvPr/>
        </p:nvSpPr>
        <p:spPr>
          <a:xfrm>
            <a:off x="818541" y="4748375"/>
            <a:ext cx="3588399" cy="984885"/>
          </a:xfrm>
          <a:prstGeom prst="rect">
            <a:avLst/>
          </a:prstGeom>
          <a:noFill/>
        </p:spPr>
        <p:txBody>
          <a:bodyPr wrap="square" rtlCol="0">
            <a:spAutoFit/>
          </a:bodyPr>
          <a:lstStyle/>
          <a:p>
            <a:pPr lvl="0" algn="ctr"/>
            <a:r>
              <a:rPr lang="en-US" sz="2000" dirty="0">
                <a:latin typeface="Times New Roman" pitchFamily="18" charset="0"/>
                <a:cs typeface="Times New Roman" pitchFamily="18" charset="0"/>
              </a:rPr>
              <a:t>Yogic practices without diet modifications.</a:t>
            </a:r>
            <a:endParaRPr lang="en-IN" sz="2000" b="1" dirty="0">
              <a:latin typeface="Times New Roman" pitchFamily="18" charset="0"/>
              <a:cs typeface="Times New Roman" pitchFamily="18" charset="0"/>
            </a:endParaRPr>
          </a:p>
          <a:p>
            <a:endParaRPr lang="en-IN" dirty="0"/>
          </a:p>
        </p:txBody>
      </p:sp>
      <p:sp>
        <p:nvSpPr>
          <p:cNvPr id="18" name="TextBox 17"/>
          <p:cNvSpPr txBox="1"/>
          <p:nvPr/>
        </p:nvSpPr>
        <p:spPr>
          <a:xfrm>
            <a:off x="5343043" y="3714708"/>
            <a:ext cx="4484948" cy="1200329"/>
          </a:xfrm>
          <a:prstGeom prst="rect">
            <a:avLst/>
          </a:prstGeom>
          <a:noFill/>
        </p:spPr>
        <p:txBody>
          <a:bodyPr wrap="square" rtlCol="0">
            <a:spAutoFit/>
          </a:bodyPr>
          <a:lstStyle/>
          <a:p>
            <a:r>
              <a:rPr lang="en-US" b="1" u="sng" dirty="0">
                <a:latin typeface="Times New Roman" pitchFamily="18" charset="0"/>
                <a:cs typeface="Times New Roman" pitchFamily="18" charset="0"/>
              </a:rPr>
              <a:t>Physiological Variables</a:t>
            </a:r>
            <a:endParaRPr lang="en-IN" u="sng" dirty="0">
              <a:latin typeface="Times New Roman" pitchFamily="18" charset="0"/>
              <a:cs typeface="Times New Roman" pitchFamily="18" charset="0"/>
            </a:endParaRPr>
          </a:p>
          <a:p>
            <a:r>
              <a:rPr lang="en-US" dirty="0">
                <a:latin typeface="Times New Roman" pitchFamily="18" charset="0"/>
                <a:cs typeface="Times New Roman" pitchFamily="18" charset="0"/>
              </a:rPr>
              <a:t>1. Body mass Index </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2. Systolic Blood Pressure</a:t>
            </a:r>
          </a:p>
          <a:p>
            <a:r>
              <a:rPr lang="en-US" dirty="0">
                <a:latin typeface="Times New Roman" pitchFamily="18" charset="0"/>
                <a:cs typeface="Times New Roman" pitchFamily="18" charset="0"/>
              </a:rPr>
              <a:t>3. Resting Pulse rate </a:t>
            </a:r>
            <a:endParaRPr lang="en-IN" dirty="0">
              <a:latin typeface="Times New Roman" pitchFamily="18" charset="0"/>
              <a:cs typeface="Times New Roman" pitchFamily="18" charset="0"/>
            </a:endParaRPr>
          </a:p>
        </p:txBody>
      </p:sp>
      <p:sp>
        <p:nvSpPr>
          <p:cNvPr id="21" name="TextBox 20"/>
          <p:cNvSpPr txBox="1"/>
          <p:nvPr/>
        </p:nvSpPr>
        <p:spPr>
          <a:xfrm>
            <a:off x="5326263" y="2350044"/>
            <a:ext cx="4484948" cy="646331"/>
          </a:xfrm>
          <a:prstGeom prst="rect">
            <a:avLst/>
          </a:prstGeom>
          <a:noFill/>
        </p:spPr>
        <p:txBody>
          <a:bodyPr wrap="square" rtlCol="0">
            <a:spAutoFit/>
          </a:bodyPr>
          <a:lstStyle/>
          <a:p>
            <a:r>
              <a:rPr lang="en-IN" b="1" u="sng" dirty="0">
                <a:latin typeface="Times New Roman" panose="02020603050405020304" pitchFamily="18" charset="0"/>
                <a:cs typeface="Times New Roman" panose="02020603050405020304" pitchFamily="18" charset="0"/>
              </a:rPr>
              <a:t>Physical Variable</a:t>
            </a:r>
          </a:p>
          <a:p>
            <a:r>
              <a:rPr lang="en-IN" dirty="0">
                <a:latin typeface="Times New Roman" panose="02020603050405020304" pitchFamily="18" charset="0"/>
                <a:cs typeface="Times New Roman" panose="02020603050405020304" pitchFamily="18" charset="0"/>
              </a:rPr>
              <a:t>1. Flexibility</a:t>
            </a:r>
          </a:p>
        </p:txBody>
      </p:sp>
      <p:sp>
        <p:nvSpPr>
          <p:cNvPr id="22" name="TextBox 21"/>
          <p:cNvSpPr txBox="1"/>
          <p:nvPr/>
        </p:nvSpPr>
        <p:spPr>
          <a:xfrm>
            <a:off x="5715000" y="5445224"/>
            <a:ext cx="4484948" cy="1477328"/>
          </a:xfrm>
          <a:prstGeom prst="rect">
            <a:avLst/>
          </a:prstGeom>
          <a:noFill/>
        </p:spPr>
        <p:txBody>
          <a:bodyPr wrap="square" rtlCol="0">
            <a:spAutoFit/>
          </a:bodyPr>
          <a:lstStyle/>
          <a:p>
            <a:r>
              <a:rPr lang="en-US" b="1" u="sng" dirty="0">
                <a:latin typeface="Times New Roman" pitchFamily="18" charset="0"/>
                <a:cs typeface="Times New Roman" pitchFamily="18" charset="0"/>
              </a:rPr>
              <a:t>Psychological Variables</a:t>
            </a:r>
            <a:endParaRPr lang="en-IN" u="sng" dirty="0">
              <a:latin typeface="Times New Roman" pitchFamily="18" charset="0"/>
              <a:cs typeface="Times New Roman" pitchFamily="18" charset="0"/>
            </a:endParaRPr>
          </a:p>
          <a:p>
            <a:pPr lvl="0"/>
            <a:r>
              <a:rPr lang="en-US" dirty="0">
                <a:latin typeface="Times New Roman" pitchFamily="18" charset="0"/>
                <a:cs typeface="Times New Roman" pitchFamily="18" charset="0"/>
              </a:rPr>
              <a:t>1. Stress</a:t>
            </a:r>
          </a:p>
          <a:p>
            <a:pPr lvl="0"/>
            <a:r>
              <a:rPr lang="en-US" dirty="0">
                <a:latin typeface="Times New Roman" pitchFamily="18" charset="0"/>
                <a:cs typeface="Times New Roman" pitchFamily="18" charset="0"/>
              </a:rPr>
              <a:t>2. Anxiety</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3. Adjustment</a:t>
            </a:r>
            <a:endParaRPr lang="en-IN" dirty="0">
              <a:latin typeface="Times New Roman" pitchFamily="18" charset="0"/>
              <a:cs typeface="Times New Roman" pitchFamily="18" charset="0"/>
            </a:endParaRP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2DC7F65-D105-4892-BC4F-F51C4D89D34E}"/>
              </a:ext>
            </a:extLst>
          </p:cNvPr>
          <p:cNvGraphicFramePr>
            <a:graphicFrameLocks noGrp="1"/>
          </p:cNvGraphicFramePr>
          <p:nvPr>
            <p:extLst>
              <p:ext uri="{D42A27DB-BD31-4B8C-83A1-F6EECF244321}">
                <p14:modId xmlns:p14="http://schemas.microsoft.com/office/powerpoint/2010/main" val="3356745848"/>
              </p:ext>
            </p:extLst>
          </p:nvPr>
        </p:nvGraphicFramePr>
        <p:xfrm>
          <a:off x="914400" y="381000"/>
          <a:ext cx="8229600" cy="5867401"/>
        </p:xfrm>
        <a:graphic>
          <a:graphicData uri="http://schemas.openxmlformats.org/drawingml/2006/table">
            <a:tbl>
              <a:tblPr firstRow="1" firstCol="1" lastRow="1" lastCol="1" bandRow="1" bandCol="1">
                <a:tableStyleId>{5C22544A-7EE6-4342-B048-85BDC9FD1C3A}</a:tableStyleId>
              </a:tblPr>
              <a:tblGrid>
                <a:gridCol w="698833">
                  <a:extLst>
                    <a:ext uri="{9D8B030D-6E8A-4147-A177-3AD203B41FA5}">
                      <a16:colId xmlns:a16="http://schemas.microsoft.com/office/drawing/2014/main" val="607747123"/>
                    </a:ext>
                  </a:extLst>
                </a:gridCol>
                <a:gridCol w="2849843">
                  <a:extLst>
                    <a:ext uri="{9D8B030D-6E8A-4147-A177-3AD203B41FA5}">
                      <a16:colId xmlns:a16="http://schemas.microsoft.com/office/drawing/2014/main" val="1090559992"/>
                    </a:ext>
                  </a:extLst>
                </a:gridCol>
                <a:gridCol w="1266299">
                  <a:extLst>
                    <a:ext uri="{9D8B030D-6E8A-4147-A177-3AD203B41FA5}">
                      <a16:colId xmlns:a16="http://schemas.microsoft.com/office/drawing/2014/main" val="2902856535"/>
                    </a:ext>
                  </a:extLst>
                </a:gridCol>
                <a:gridCol w="865051">
                  <a:extLst>
                    <a:ext uri="{9D8B030D-6E8A-4147-A177-3AD203B41FA5}">
                      <a16:colId xmlns:a16="http://schemas.microsoft.com/office/drawing/2014/main" val="3834835609"/>
                    </a:ext>
                  </a:extLst>
                </a:gridCol>
                <a:gridCol w="988373">
                  <a:extLst>
                    <a:ext uri="{9D8B030D-6E8A-4147-A177-3AD203B41FA5}">
                      <a16:colId xmlns:a16="http://schemas.microsoft.com/office/drawing/2014/main" val="2812956562"/>
                    </a:ext>
                  </a:extLst>
                </a:gridCol>
                <a:gridCol w="1561201">
                  <a:extLst>
                    <a:ext uri="{9D8B030D-6E8A-4147-A177-3AD203B41FA5}">
                      <a16:colId xmlns:a16="http://schemas.microsoft.com/office/drawing/2014/main" val="4146360544"/>
                    </a:ext>
                  </a:extLst>
                </a:gridCol>
              </a:tblGrid>
              <a:tr h="423429">
                <a:tc gridSpan="6">
                  <a:txBody>
                    <a:bodyPr/>
                    <a:lstStyle/>
                    <a:p>
                      <a:pPr marL="66675" marR="23495" algn="ctr">
                        <a:lnSpc>
                          <a:spcPts val="1365"/>
                        </a:lnSpc>
                        <a:spcAft>
                          <a:spcPts val="0"/>
                        </a:spcAft>
                      </a:pPr>
                      <a:r>
                        <a:rPr lang="en-US" sz="700">
                          <a:effectLst/>
                        </a:rPr>
                        <a:t>PRACTICISING SCHEDULE OF EXP. GROUP I, II for I TO IV WEEKS.</a:t>
                      </a:r>
                      <a:endParaRPr lang="en-IN" sz="600">
                        <a:effectLst/>
                      </a:endParaRPr>
                    </a:p>
                    <a:p>
                      <a:pPr marL="66675" algn="ctr">
                        <a:lnSpc>
                          <a:spcPts val="1365"/>
                        </a:lnSpc>
                      </a:pPr>
                      <a:r>
                        <a:rPr lang="en-US" sz="700">
                          <a:effectLst/>
                        </a:rPr>
                        <a:t>(40- 45 minutes)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12991685"/>
                  </a:ext>
                </a:extLst>
              </a:tr>
              <a:tr h="544374">
                <a:tc>
                  <a:txBody>
                    <a:bodyPr/>
                    <a:lstStyle/>
                    <a:p>
                      <a:pPr marL="66675" algn="ctr">
                        <a:spcBef>
                          <a:spcPts val="5"/>
                        </a:spcBef>
                        <a:spcAft>
                          <a:spcPts val="0"/>
                        </a:spcAft>
                      </a:pPr>
                      <a:r>
                        <a:rPr lang="en-US" sz="700">
                          <a:effectLst/>
                        </a:rPr>
                        <a:t>S . No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spcBef>
                          <a:spcPts val="5"/>
                        </a:spcBef>
                        <a:spcAft>
                          <a:spcPts val="0"/>
                        </a:spcAft>
                      </a:pPr>
                      <a:r>
                        <a:rPr lang="en-US" sz="700">
                          <a:effectLst/>
                        </a:rPr>
                        <a:t>Name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Duration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Rep</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Breath</a:t>
                      </a:r>
                      <a:endParaRPr lang="en-IN" sz="600">
                        <a:effectLst/>
                      </a:endParaRPr>
                    </a:p>
                    <a:p>
                      <a:pPr marL="67310" algn="ctr">
                        <a:spcBef>
                          <a:spcPts val="5"/>
                        </a:spcBef>
                        <a:spcAft>
                          <a:spcPts val="0"/>
                        </a:spcAft>
                      </a:pPr>
                      <a:r>
                        <a:rPr lang="en-US" sz="700">
                          <a:effectLst/>
                        </a:rPr>
                        <a:t>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Total Duration</a:t>
                      </a:r>
                      <a:endParaRPr lang="en-IN" sz="600">
                        <a:effectLst/>
                      </a:endParaRPr>
                    </a:p>
                    <a:p>
                      <a:pPr marL="67310" algn="ctr">
                        <a:spcBef>
                          <a:spcPts val="5"/>
                        </a:spcBef>
                        <a:spcAft>
                          <a:spcPts val="0"/>
                        </a:spcAft>
                      </a:pPr>
                      <a:r>
                        <a:rPr lang="en-US" sz="700">
                          <a:effectLst/>
                        </a:rPr>
                        <a:t>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784948126"/>
                  </a:ext>
                </a:extLst>
              </a:tr>
              <a:tr h="255139">
                <a:tc>
                  <a:txBody>
                    <a:bodyPr/>
                    <a:lstStyle/>
                    <a:p>
                      <a:pPr marL="66675" algn="ctr">
                        <a:lnSpc>
                          <a:spcPts val="1365"/>
                        </a:lnSpc>
                      </a:pPr>
                      <a:r>
                        <a:rPr lang="en-US" sz="700">
                          <a:effectLst/>
                        </a:rPr>
                        <a:t>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65"/>
                        </a:lnSpc>
                      </a:pPr>
                      <a:r>
                        <a:rPr lang="en-US" sz="700">
                          <a:effectLst/>
                        </a:rPr>
                        <a:t>Prayer - starting</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65"/>
                        </a:lnSpc>
                      </a:pP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65"/>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65"/>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65"/>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919087455"/>
                  </a:ext>
                </a:extLst>
              </a:tr>
              <a:tr h="252870">
                <a:tc>
                  <a:txBody>
                    <a:bodyPr/>
                    <a:lstStyle/>
                    <a:p>
                      <a:pPr marL="66675" algn="ctr">
                        <a:lnSpc>
                          <a:spcPts val="1340"/>
                        </a:lnSpc>
                      </a:pPr>
                      <a:r>
                        <a:rPr lang="en-US" sz="700">
                          <a:effectLst/>
                        </a:rPr>
                        <a:t>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Surya Namaskar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344709466"/>
                  </a:ext>
                </a:extLst>
              </a:tr>
              <a:tr h="395076">
                <a:tc>
                  <a:txBody>
                    <a:bodyPr/>
                    <a:lstStyle/>
                    <a:p>
                      <a:pPr marL="66675" algn="ctr">
                        <a:lnSpc>
                          <a:spcPts val="1340"/>
                        </a:lnSpc>
                      </a:pPr>
                      <a:r>
                        <a:rPr lang="en-US" sz="700">
                          <a:effectLst/>
                        </a:rPr>
                        <a:t>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Tadasana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748999136"/>
                  </a:ext>
                </a:extLst>
              </a:tr>
              <a:tr h="395076">
                <a:tc>
                  <a:txBody>
                    <a:bodyPr/>
                    <a:lstStyle/>
                    <a:p>
                      <a:pPr marL="66675" algn="ctr">
                        <a:lnSpc>
                          <a:spcPts val="1340"/>
                        </a:lnSpc>
                      </a:pPr>
                      <a:r>
                        <a:rPr lang="en-US" sz="700">
                          <a:effectLst/>
                        </a:rPr>
                        <a:t>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Uthitha Parsuvakonasana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521703276"/>
                  </a:ext>
                </a:extLst>
              </a:tr>
              <a:tr h="252870">
                <a:tc>
                  <a:txBody>
                    <a:bodyPr/>
                    <a:lstStyle/>
                    <a:p>
                      <a:pPr marL="66675" algn="ctr">
                        <a:lnSpc>
                          <a:spcPts val="1340"/>
                        </a:lnSpc>
                      </a:pPr>
                      <a:r>
                        <a:rPr lang="en-US" sz="700">
                          <a:effectLst/>
                        </a:rPr>
                        <a:t>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Padahastana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001782541"/>
                  </a:ext>
                </a:extLst>
              </a:tr>
              <a:tr h="253324">
                <a:tc>
                  <a:txBody>
                    <a:bodyPr/>
                    <a:lstStyle/>
                    <a:p>
                      <a:pPr marL="66675" algn="ctr">
                        <a:lnSpc>
                          <a:spcPts val="1340"/>
                        </a:lnSpc>
                      </a:pPr>
                      <a:r>
                        <a:rPr lang="en-US" sz="700">
                          <a:effectLst/>
                        </a:rPr>
                        <a:t>6</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Vajrasana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764511877"/>
                  </a:ext>
                </a:extLst>
              </a:tr>
              <a:tr h="252870">
                <a:tc>
                  <a:txBody>
                    <a:bodyPr/>
                    <a:lstStyle/>
                    <a:p>
                      <a:pPr marL="66675" algn="ctr">
                        <a:lnSpc>
                          <a:spcPts val="1340"/>
                        </a:lnSpc>
                      </a:pPr>
                      <a:r>
                        <a:rPr lang="en-US" sz="700">
                          <a:effectLst/>
                        </a:rPr>
                        <a:t>7</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Marjari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157206056"/>
                  </a:ext>
                </a:extLst>
              </a:tr>
              <a:tr h="252870">
                <a:tc>
                  <a:txBody>
                    <a:bodyPr/>
                    <a:lstStyle/>
                    <a:p>
                      <a:pPr marL="66675" algn="ctr">
                        <a:lnSpc>
                          <a:spcPts val="1340"/>
                        </a:lnSpc>
                      </a:pPr>
                      <a:r>
                        <a:rPr lang="en-US" sz="700">
                          <a:effectLst/>
                        </a:rPr>
                        <a:t>8</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Paschimotanasana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205811053"/>
                  </a:ext>
                </a:extLst>
              </a:tr>
              <a:tr h="253324">
                <a:tc>
                  <a:txBody>
                    <a:bodyPr/>
                    <a:lstStyle/>
                    <a:p>
                      <a:pPr marL="66675" algn="ctr">
                        <a:lnSpc>
                          <a:spcPts val="1340"/>
                        </a:lnSpc>
                      </a:pPr>
                      <a:r>
                        <a:rPr lang="en-US" sz="700">
                          <a:effectLst/>
                        </a:rPr>
                        <a:t>9</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UthanaPadasana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538613665"/>
                  </a:ext>
                </a:extLst>
              </a:tr>
              <a:tr h="252870">
                <a:tc>
                  <a:txBody>
                    <a:bodyPr/>
                    <a:lstStyle/>
                    <a:p>
                      <a:pPr marL="66675" algn="ctr">
                        <a:lnSpc>
                          <a:spcPts val="1340"/>
                        </a:lnSpc>
                      </a:pPr>
                      <a:r>
                        <a:rPr lang="en-US" sz="700">
                          <a:effectLst/>
                        </a:rPr>
                        <a:t>10</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PawanaMuktasana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853409738"/>
                  </a:ext>
                </a:extLst>
              </a:tr>
              <a:tr h="252870">
                <a:tc>
                  <a:txBody>
                    <a:bodyPr/>
                    <a:lstStyle/>
                    <a:p>
                      <a:pPr marL="66675" algn="ctr">
                        <a:lnSpc>
                          <a:spcPts val="1340"/>
                        </a:lnSpc>
                      </a:pPr>
                      <a:r>
                        <a:rPr lang="en-US" sz="700">
                          <a:effectLst/>
                        </a:rPr>
                        <a:t>11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Bhujangasana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116189485"/>
                  </a:ext>
                </a:extLst>
              </a:tr>
              <a:tr h="253324">
                <a:tc>
                  <a:txBody>
                    <a:bodyPr/>
                    <a:lstStyle/>
                    <a:p>
                      <a:pPr marL="66675" algn="ctr">
                        <a:lnSpc>
                          <a:spcPts val="1340"/>
                        </a:lnSpc>
                      </a:pPr>
                      <a:r>
                        <a:rPr lang="en-US" sz="700">
                          <a:effectLst/>
                        </a:rPr>
                        <a:t>12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Dhanurasana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Thirty.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57852854"/>
                  </a:ext>
                </a:extLst>
              </a:tr>
              <a:tr h="252870">
                <a:tc>
                  <a:txBody>
                    <a:bodyPr/>
                    <a:lstStyle/>
                    <a:p>
                      <a:pPr marL="66675" algn="ctr">
                        <a:lnSpc>
                          <a:spcPts val="1340"/>
                        </a:lnSpc>
                      </a:pPr>
                      <a:r>
                        <a:rPr lang="en-US" sz="700">
                          <a:effectLst/>
                        </a:rPr>
                        <a:t>13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AnulomVilom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019384822"/>
                  </a:ext>
                </a:extLst>
              </a:tr>
              <a:tr h="423429">
                <a:tc>
                  <a:txBody>
                    <a:bodyPr/>
                    <a:lstStyle/>
                    <a:p>
                      <a:pPr marL="66675" algn="ctr">
                        <a:lnSpc>
                          <a:spcPts val="1365"/>
                        </a:lnSpc>
                      </a:pPr>
                      <a:r>
                        <a:rPr lang="en-US" sz="700">
                          <a:effectLst/>
                        </a:rPr>
                        <a:t>14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65"/>
                        </a:lnSpc>
                      </a:pPr>
                      <a:r>
                        <a:rPr lang="en-US" sz="700">
                          <a:effectLst/>
                        </a:rPr>
                        <a:t>Surya Bhedana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65"/>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378865420"/>
                  </a:ext>
                </a:extLst>
              </a:tr>
              <a:tr h="252870">
                <a:tc>
                  <a:txBody>
                    <a:bodyPr/>
                    <a:lstStyle/>
                    <a:p>
                      <a:pPr marL="66675" algn="ctr">
                        <a:lnSpc>
                          <a:spcPts val="1340"/>
                        </a:lnSpc>
                      </a:pPr>
                      <a:r>
                        <a:rPr lang="en-US" sz="700">
                          <a:effectLst/>
                        </a:rPr>
                        <a:t>15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Kapalabhati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749776494"/>
                  </a:ext>
                </a:extLst>
              </a:tr>
              <a:tr h="252870">
                <a:tc>
                  <a:txBody>
                    <a:bodyPr/>
                    <a:lstStyle/>
                    <a:p>
                      <a:pPr marL="66675" algn="ctr">
                        <a:lnSpc>
                          <a:spcPts val="1340"/>
                        </a:lnSpc>
                      </a:pPr>
                      <a:r>
                        <a:rPr lang="en-US" sz="700">
                          <a:effectLst/>
                        </a:rPr>
                        <a:t>16</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Sitali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949544229"/>
                  </a:ext>
                </a:extLst>
              </a:tr>
              <a:tr h="395076">
                <a:tc>
                  <a:txBody>
                    <a:bodyPr/>
                    <a:lstStyle/>
                    <a:p>
                      <a:pPr marL="66675" algn="ctr">
                        <a:lnSpc>
                          <a:spcPts val="1340"/>
                        </a:lnSpc>
                      </a:pPr>
                      <a:r>
                        <a:rPr lang="en-US" sz="700">
                          <a:effectLst/>
                        </a:rPr>
                        <a:t>17</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Mantra Meditation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seven.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dirty="0">
                          <a:effectLst/>
                        </a:rPr>
                        <a:t>seven min</a:t>
                      </a:r>
                      <a:endParaRPr lang="en-IN" sz="6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9076036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D963BA-8614-4C0F-9A8C-30BBFB4F7E24}"/>
              </a:ext>
            </a:extLst>
          </p:cNvPr>
          <p:cNvGraphicFramePr>
            <a:graphicFrameLocks noGrp="1"/>
          </p:cNvGraphicFramePr>
          <p:nvPr>
            <p:extLst>
              <p:ext uri="{D42A27DB-BD31-4B8C-83A1-F6EECF244321}">
                <p14:modId xmlns:p14="http://schemas.microsoft.com/office/powerpoint/2010/main" val="2018881762"/>
              </p:ext>
            </p:extLst>
          </p:nvPr>
        </p:nvGraphicFramePr>
        <p:xfrm>
          <a:off x="1066800" y="533401"/>
          <a:ext cx="8153400" cy="5638807"/>
        </p:xfrm>
        <a:graphic>
          <a:graphicData uri="http://schemas.openxmlformats.org/drawingml/2006/table">
            <a:tbl>
              <a:tblPr firstRow="1" firstCol="1" lastRow="1" lastCol="1" bandRow="1" bandCol="1">
                <a:tableStyleId>{5C22544A-7EE6-4342-B048-85BDC9FD1C3A}</a:tableStyleId>
              </a:tblPr>
              <a:tblGrid>
                <a:gridCol w="1026463">
                  <a:extLst>
                    <a:ext uri="{9D8B030D-6E8A-4147-A177-3AD203B41FA5}">
                      <a16:colId xmlns:a16="http://schemas.microsoft.com/office/drawing/2014/main" val="595712785"/>
                    </a:ext>
                  </a:extLst>
                </a:gridCol>
                <a:gridCol w="2412234">
                  <a:extLst>
                    <a:ext uri="{9D8B030D-6E8A-4147-A177-3AD203B41FA5}">
                      <a16:colId xmlns:a16="http://schemas.microsoft.com/office/drawing/2014/main" val="3324069428"/>
                    </a:ext>
                  </a:extLst>
                </a:gridCol>
                <a:gridCol w="1089064">
                  <a:extLst>
                    <a:ext uri="{9D8B030D-6E8A-4147-A177-3AD203B41FA5}">
                      <a16:colId xmlns:a16="http://schemas.microsoft.com/office/drawing/2014/main" val="171964932"/>
                    </a:ext>
                  </a:extLst>
                </a:gridCol>
                <a:gridCol w="909839">
                  <a:extLst>
                    <a:ext uri="{9D8B030D-6E8A-4147-A177-3AD203B41FA5}">
                      <a16:colId xmlns:a16="http://schemas.microsoft.com/office/drawing/2014/main" val="4103571440"/>
                    </a:ext>
                  </a:extLst>
                </a:gridCol>
                <a:gridCol w="998165">
                  <a:extLst>
                    <a:ext uri="{9D8B030D-6E8A-4147-A177-3AD203B41FA5}">
                      <a16:colId xmlns:a16="http://schemas.microsoft.com/office/drawing/2014/main" val="2787500507"/>
                    </a:ext>
                  </a:extLst>
                </a:gridCol>
                <a:gridCol w="1717635">
                  <a:extLst>
                    <a:ext uri="{9D8B030D-6E8A-4147-A177-3AD203B41FA5}">
                      <a16:colId xmlns:a16="http://schemas.microsoft.com/office/drawing/2014/main" val="3951372616"/>
                    </a:ext>
                  </a:extLst>
                </a:gridCol>
              </a:tblGrid>
              <a:tr h="358539">
                <a:tc gridSpan="6">
                  <a:txBody>
                    <a:bodyPr/>
                    <a:lstStyle/>
                    <a:p>
                      <a:pPr marL="66675" algn="ctr">
                        <a:lnSpc>
                          <a:spcPts val="1365"/>
                        </a:lnSpc>
                      </a:pPr>
                      <a:r>
                        <a:rPr lang="en-US" sz="700">
                          <a:effectLst/>
                        </a:rPr>
                        <a:t>PRACTICISING SCHEDULE OF EX. GROUP I, II for V TO VIII WEEKS. (55-60 mins)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04036561"/>
                  </a:ext>
                </a:extLst>
              </a:tr>
              <a:tr h="460948">
                <a:tc>
                  <a:txBody>
                    <a:bodyPr/>
                    <a:lstStyle/>
                    <a:p>
                      <a:pPr marL="66675" algn="ctr">
                        <a:spcBef>
                          <a:spcPts val="5"/>
                        </a:spcBef>
                        <a:spcAft>
                          <a:spcPts val="0"/>
                        </a:spcAft>
                      </a:pPr>
                      <a:r>
                        <a:rPr lang="en-US" sz="700">
                          <a:effectLst/>
                        </a:rPr>
                        <a:t>S . No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spcBef>
                          <a:spcPts val="5"/>
                        </a:spcBef>
                        <a:spcAft>
                          <a:spcPts val="0"/>
                        </a:spcAft>
                      </a:pPr>
                      <a:r>
                        <a:rPr lang="en-US" sz="700">
                          <a:effectLst/>
                        </a:rPr>
                        <a:t>Name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Duration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Rep</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Breath </a:t>
                      </a:r>
                      <a:endParaRPr lang="en-IN" sz="600">
                        <a:effectLst/>
                      </a:endParaRPr>
                    </a:p>
                    <a:p>
                      <a:pPr marL="67310" algn="ctr">
                        <a:spcBef>
                          <a:spcPts val="5"/>
                        </a:spcBef>
                        <a:spcAft>
                          <a:spcPts val="0"/>
                        </a:spcAft>
                      </a:pPr>
                      <a:r>
                        <a:rPr lang="en-US" sz="700">
                          <a:effectLst/>
                        </a:rPr>
                        <a:t>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Total Duration </a:t>
                      </a:r>
                      <a:endParaRPr lang="en-IN" sz="600">
                        <a:effectLst/>
                      </a:endParaRPr>
                    </a:p>
                    <a:p>
                      <a:pPr marL="67310" algn="ctr">
                        <a:spcBef>
                          <a:spcPts val="5"/>
                        </a:spcBef>
                        <a:spcAft>
                          <a:spcPts val="0"/>
                        </a:spcAft>
                      </a:pPr>
                      <a:r>
                        <a:rPr lang="en-US" sz="700">
                          <a:effectLst/>
                        </a:rPr>
                        <a:t>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894732064"/>
                  </a:ext>
                </a:extLst>
              </a:tr>
              <a:tr h="156188">
                <a:tc>
                  <a:txBody>
                    <a:bodyPr/>
                    <a:lstStyle/>
                    <a:p>
                      <a:pPr marL="66675" algn="ctr">
                        <a:lnSpc>
                          <a:spcPts val="1340"/>
                        </a:lnSpc>
                      </a:pPr>
                      <a:r>
                        <a:rPr lang="en-US" sz="700">
                          <a:effectLst/>
                        </a:rPr>
                        <a:t>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Prayer - starting</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040" algn="ctr">
                        <a:lnSpc>
                          <a:spcPts val="1340"/>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154134070"/>
                  </a:ext>
                </a:extLst>
              </a:tr>
              <a:tr h="156188">
                <a:tc>
                  <a:txBody>
                    <a:bodyPr/>
                    <a:lstStyle/>
                    <a:p>
                      <a:pPr marL="66675" algn="ctr">
                        <a:lnSpc>
                          <a:spcPts val="1340"/>
                        </a:lnSpc>
                      </a:pPr>
                      <a:r>
                        <a:rPr lang="en-US" sz="700">
                          <a:effectLst/>
                        </a:rPr>
                        <a:t>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Surya namaskar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040" algn="ctr">
                        <a:lnSpc>
                          <a:spcPts val="1340"/>
                        </a:lnSpc>
                      </a:pP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911705501"/>
                  </a:ext>
                </a:extLst>
              </a:tr>
              <a:tr h="334531">
                <a:tc>
                  <a:txBody>
                    <a:bodyPr/>
                    <a:lstStyle/>
                    <a:p>
                      <a:pPr marL="66675" algn="ctr">
                        <a:lnSpc>
                          <a:spcPts val="1340"/>
                        </a:lnSpc>
                      </a:pPr>
                      <a:r>
                        <a:rPr lang="en-US" sz="700">
                          <a:effectLst/>
                        </a:rPr>
                        <a:t>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Virabhadrasana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040" algn="ctr">
                        <a:lnSpc>
                          <a:spcPts val="1340"/>
                        </a:lnSpc>
                      </a:pP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378589223"/>
                  </a:ext>
                </a:extLst>
              </a:tr>
              <a:tr h="334531">
                <a:tc>
                  <a:txBody>
                    <a:bodyPr/>
                    <a:lstStyle/>
                    <a:p>
                      <a:pPr marL="66675" algn="ctr">
                        <a:lnSpc>
                          <a:spcPts val="1340"/>
                        </a:lnSpc>
                      </a:pPr>
                      <a:r>
                        <a:rPr lang="en-US" sz="700">
                          <a:effectLst/>
                        </a:rPr>
                        <a:t>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UthithaParsuvakonasana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956690586"/>
                  </a:ext>
                </a:extLst>
              </a:tr>
              <a:tr h="156188">
                <a:tc>
                  <a:txBody>
                    <a:bodyPr/>
                    <a:lstStyle/>
                    <a:p>
                      <a:pPr marL="66675" algn="ctr">
                        <a:lnSpc>
                          <a:spcPts val="1340"/>
                        </a:lnSpc>
                      </a:pPr>
                      <a:r>
                        <a:rPr lang="en-US" sz="700">
                          <a:effectLst/>
                        </a:rPr>
                        <a:t>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Tadasana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94584925"/>
                  </a:ext>
                </a:extLst>
              </a:tr>
              <a:tr h="334531">
                <a:tc>
                  <a:txBody>
                    <a:bodyPr/>
                    <a:lstStyle/>
                    <a:p>
                      <a:pPr marL="66675" algn="ctr">
                        <a:lnSpc>
                          <a:spcPts val="1340"/>
                        </a:lnSpc>
                      </a:pPr>
                      <a:r>
                        <a:rPr lang="en-US" sz="700">
                          <a:effectLst/>
                        </a:rPr>
                        <a:t>6</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Paschimotanasana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159137711"/>
                  </a:ext>
                </a:extLst>
              </a:tr>
              <a:tr h="334531">
                <a:tc>
                  <a:txBody>
                    <a:bodyPr/>
                    <a:lstStyle/>
                    <a:p>
                      <a:pPr marL="66675" algn="ctr">
                        <a:lnSpc>
                          <a:spcPts val="1340"/>
                        </a:lnSpc>
                      </a:pPr>
                      <a:r>
                        <a:rPr lang="en-US" sz="700">
                          <a:effectLst/>
                        </a:rPr>
                        <a:t>7</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Upavishtakonasana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654701164"/>
                  </a:ext>
                </a:extLst>
              </a:tr>
              <a:tr h="358539">
                <a:tc>
                  <a:txBody>
                    <a:bodyPr/>
                    <a:lstStyle/>
                    <a:p>
                      <a:pPr marL="66675" algn="ctr">
                        <a:lnSpc>
                          <a:spcPts val="1365"/>
                        </a:lnSpc>
                      </a:pPr>
                      <a:r>
                        <a:rPr lang="en-US" sz="700">
                          <a:effectLst/>
                        </a:rPr>
                        <a:t>8</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65"/>
                        </a:lnSpc>
                      </a:pPr>
                      <a:r>
                        <a:rPr lang="en-US" sz="700">
                          <a:effectLst/>
                        </a:rPr>
                        <a:t>ArdhaHalasana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938906927"/>
                  </a:ext>
                </a:extLst>
              </a:tr>
              <a:tr h="334531">
                <a:tc>
                  <a:txBody>
                    <a:bodyPr/>
                    <a:lstStyle/>
                    <a:p>
                      <a:pPr marL="66675" algn="ctr">
                        <a:lnSpc>
                          <a:spcPts val="1340"/>
                        </a:lnSpc>
                      </a:pPr>
                      <a:r>
                        <a:rPr lang="en-US" sz="700">
                          <a:effectLst/>
                        </a:rPr>
                        <a:t>9</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PawanaMuktasana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880063499"/>
                  </a:ext>
                </a:extLst>
              </a:tr>
              <a:tr h="334531">
                <a:tc>
                  <a:txBody>
                    <a:bodyPr/>
                    <a:lstStyle/>
                    <a:p>
                      <a:pPr marL="66675" algn="ctr">
                        <a:lnSpc>
                          <a:spcPts val="1340"/>
                        </a:lnSpc>
                      </a:pPr>
                      <a:r>
                        <a:rPr lang="en-US" sz="700">
                          <a:effectLst/>
                        </a:rPr>
                        <a:t>10</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Salabasana - Relaxation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forty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505590062"/>
                  </a:ext>
                </a:extLst>
              </a:tr>
              <a:tr h="334531">
                <a:tc>
                  <a:txBody>
                    <a:bodyPr/>
                    <a:lstStyle/>
                    <a:p>
                      <a:pPr marL="66675" algn="ctr">
                        <a:lnSpc>
                          <a:spcPts val="1340"/>
                        </a:lnSpc>
                      </a:pPr>
                      <a:r>
                        <a:rPr lang="en-US" sz="700">
                          <a:effectLst/>
                        </a:rPr>
                        <a:t>11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AnulomVilom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035389710"/>
                  </a:ext>
                </a:extLst>
              </a:tr>
              <a:tr h="334531">
                <a:tc>
                  <a:txBody>
                    <a:bodyPr/>
                    <a:lstStyle/>
                    <a:p>
                      <a:pPr marL="66675" algn="ctr">
                        <a:lnSpc>
                          <a:spcPts val="1340"/>
                        </a:lnSpc>
                      </a:pPr>
                      <a:r>
                        <a:rPr lang="en-US" sz="700">
                          <a:effectLst/>
                        </a:rPr>
                        <a:t>12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Chandra Bhedana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727156926"/>
                  </a:ext>
                </a:extLst>
              </a:tr>
              <a:tr h="334531">
                <a:tc>
                  <a:txBody>
                    <a:bodyPr/>
                    <a:lstStyle/>
                    <a:p>
                      <a:pPr marL="66675" algn="ctr">
                        <a:lnSpc>
                          <a:spcPts val="1340"/>
                        </a:lnSpc>
                      </a:pPr>
                      <a:r>
                        <a:rPr lang="en-US" sz="700">
                          <a:effectLst/>
                        </a:rPr>
                        <a:t>13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Kapalabhati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822637305"/>
                  </a:ext>
                </a:extLst>
              </a:tr>
              <a:tr h="156188">
                <a:tc>
                  <a:txBody>
                    <a:bodyPr/>
                    <a:lstStyle/>
                    <a:p>
                      <a:pPr marL="66675" algn="ctr">
                        <a:lnSpc>
                          <a:spcPts val="1340"/>
                        </a:lnSpc>
                      </a:pPr>
                      <a:r>
                        <a:rPr lang="en-US" sz="700">
                          <a:effectLst/>
                        </a:rPr>
                        <a:t>14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Bhastrika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002569120"/>
                  </a:ext>
                </a:extLst>
              </a:tr>
              <a:tr h="156188">
                <a:tc>
                  <a:txBody>
                    <a:bodyPr/>
                    <a:lstStyle/>
                    <a:p>
                      <a:pPr marL="66675" algn="ctr">
                        <a:lnSpc>
                          <a:spcPts val="1340"/>
                        </a:lnSpc>
                      </a:pPr>
                      <a:r>
                        <a:rPr lang="en-US" sz="700">
                          <a:effectLst/>
                        </a:rPr>
                        <a:t>15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Sitali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205358530"/>
                  </a:ext>
                </a:extLst>
              </a:tr>
              <a:tr h="512874">
                <a:tc>
                  <a:txBody>
                    <a:bodyPr/>
                    <a:lstStyle/>
                    <a:p>
                      <a:pPr marL="66675" algn="ctr">
                        <a:lnSpc>
                          <a:spcPts val="1340"/>
                        </a:lnSpc>
                      </a:pPr>
                      <a:r>
                        <a:rPr lang="en-US" sz="700">
                          <a:effectLst/>
                        </a:rPr>
                        <a:t>16</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NadiSuddhi Pranayama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three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three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922446351"/>
                  </a:ext>
                </a:extLst>
              </a:tr>
              <a:tr h="156188">
                <a:tc>
                  <a:txBody>
                    <a:bodyPr/>
                    <a:lstStyle/>
                    <a:p>
                      <a:pPr marL="66675" algn="ctr">
                        <a:lnSpc>
                          <a:spcPts val="1340"/>
                        </a:lnSpc>
                      </a:pPr>
                      <a:r>
                        <a:rPr lang="en-US" sz="700">
                          <a:effectLst/>
                        </a:rPr>
                        <a:t>17</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215" algn="ctr">
                        <a:lnSpc>
                          <a:spcPts val="1340"/>
                        </a:lnSpc>
                      </a:pPr>
                      <a:r>
                        <a:rPr lang="en-US" sz="700">
                          <a:effectLst/>
                        </a:rPr>
                        <a:t>Yoga Nidra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040" algn="ctr">
                        <a:lnSpc>
                          <a:spcPts val="1340"/>
                        </a:lnSpc>
                      </a:pPr>
                      <a:r>
                        <a:rPr lang="en-US" sz="700">
                          <a:effectLst/>
                        </a:rPr>
                        <a:t>ten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477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dirty="0">
                          <a:effectLst/>
                        </a:rPr>
                        <a:t>ten min</a:t>
                      </a:r>
                      <a:endParaRPr lang="en-IN" sz="6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0128833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5CF075-016A-41F3-97E2-7A0F4A1E9470}"/>
              </a:ext>
            </a:extLst>
          </p:cNvPr>
          <p:cNvGraphicFramePr>
            <a:graphicFrameLocks noGrp="1"/>
          </p:cNvGraphicFramePr>
          <p:nvPr>
            <p:extLst>
              <p:ext uri="{D42A27DB-BD31-4B8C-83A1-F6EECF244321}">
                <p14:modId xmlns:p14="http://schemas.microsoft.com/office/powerpoint/2010/main" val="1373087298"/>
              </p:ext>
            </p:extLst>
          </p:nvPr>
        </p:nvGraphicFramePr>
        <p:xfrm>
          <a:off x="1066800" y="457200"/>
          <a:ext cx="8305800" cy="6314842"/>
        </p:xfrm>
        <a:graphic>
          <a:graphicData uri="http://schemas.openxmlformats.org/drawingml/2006/table">
            <a:tbl>
              <a:tblPr firstRow="1" firstCol="1" lastRow="1" lastCol="1" bandRow="1" bandCol="1">
                <a:tableStyleId>{5C22544A-7EE6-4342-B048-85BDC9FD1C3A}</a:tableStyleId>
              </a:tblPr>
              <a:tblGrid>
                <a:gridCol w="769281">
                  <a:extLst>
                    <a:ext uri="{9D8B030D-6E8A-4147-A177-3AD203B41FA5}">
                      <a16:colId xmlns:a16="http://schemas.microsoft.com/office/drawing/2014/main" val="2688515004"/>
                    </a:ext>
                  </a:extLst>
                </a:gridCol>
                <a:gridCol w="2113125">
                  <a:extLst>
                    <a:ext uri="{9D8B030D-6E8A-4147-A177-3AD203B41FA5}">
                      <a16:colId xmlns:a16="http://schemas.microsoft.com/office/drawing/2014/main" val="3220129283"/>
                    </a:ext>
                  </a:extLst>
                </a:gridCol>
                <a:gridCol w="1081884">
                  <a:extLst>
                    <a:ext uri="{9D8B030D-6E8A-4147-A177-3AD203B41FA5}">
                      <a16:colId xmlns:a16="http://schemas.microsoft.com/office/drawing/2014/main" val="2572053903"/>
                    </a:ext>
                  </a:extLst>
                </a:gridCol>
                <a:gridCol w="900261">
                  <a:extLst>
                    <a:ext uri="{9D8B030D-6E8A-4147-A177-3AD203B41FA5}">
                      <a16:colId xmlns:a16="http://schemas.microsoft.com/office/drawing/2014/main" val="4054780116"/>
                    </a:ext>
                  </a:extLst>
                </a:gridCol>
                <a:gridCol w="1080138">
                  <a:extLst>
                    <a:ext uri="{9D8B030D-6E8A-4147-A177-3AD203B41FA5}">
                      <a16:colId xmlns:a16="http://schemas.microsoft.com/office/drawing/2014/main" val="2458679640"/>
                    </a:ext>
                  </a:extLst>
                </a:gridCol>
                <a:gridCol w="2361111">
                  <a:extLst>
                    <a:ext uri="{9D8B030D-6E8A-4147-A177-3AD203B41FA5}">
                      <a16:colId xmlns:a16="http://schemas.microsoft.com/office/drawing/2014/main" val="738877244"/>
                    </a:ext>
                  </a:extLst>
                </a:gridCol>
              </a:tblGrid>
              <a:tr h="348198">
                <a:tc gridSpan="6">
                  <a:txBody>
                    <a:bodyPr/>
                    <a:lstStyle/>
                    <a:p>
                      <a:pPr marL="92710">
                        <a:spcBef>
                          <a:spcPts val="580"/>
                        </a:spcBef>
                        <a:spcAft>
                          <a:spcPts val="0"/>
                        </a:spcAft>
                      </a:pPr>
                      <a:r>
                        <a:rPr lang="en-US" sz="700">
                          <a:effectLst/>
                        </a:rPr>
                        <a:t>PRACTICISING SCHEDULE OF EX. GROUP I, II for XI TO XII WEEKS. (75-80mins)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69092557"/>
                  </a:ext>
                </a:extLst>
              </a:tr>
              <a:tr h="510291">
                <a:tc>
                  <a:txBody>
                    <a:bodyPr/>
                    <a:lstStyle/>
                    <a:p>
                      <a:pPr marL="66675" algn="ctr">
                        <a:spcBef>
                          <a:spcPts val="5"/>
                        </a:spcBef>
                        <a:spcAft>
                          <a:spcPts val="0"/>
                        </a:spcAft>
                      </a:pPr>
                      <a:r>
                        <a:rPr lang="en-US" sz="700">
                          <a:effectLst/>
                        </a:rPr>
                        <a:t>S . No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spcBef>
                          <a:spcPts val="5"/>
                        </a:spcBef>
                        <a:spcAft>
                          <a:spcPts val="0"/>
                        </a:spcAft>
                      </a:pPr>
                      <a:r>
                        <a:rPr lang="en-US" sz="700">
                          <a:effectLst/>
                        </a:rPr>
                        <a:t>Name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Duration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Rep</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Breath </a:t>
                      </a:r>
                      <a:endParaRPr lang="en-IN" sz="600">
                        <a:effectLst/>
                      </a:endParaRPr>
                    </a:p>
                    <a:p>
                      <a:pPr marL="67310" algn="ctr">
                        <a:spcBef>
                          <a:spcPts val="5"/>
                        </a:spcBef>
                        <a:spcAft>
                          <a:spcPts val="0"/>
                        </a:spcAft>
                      </a:pPr>
                      <a:r>
                        <a:rPr lang="en-US" sz="700">
                          <a:effectLst/>
                        </a:rPr>
                        <a:t>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Total Duration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338036428"/>
                  </a:ext>
                </a:extLst>
              </a:tr>
              <a:tr h="254914">
                <a:tc>
                  <a:txBody>
                    <a:bodyPr/>
                    <a:lstStyle/>
                    <a:p>
                      <a:pPr marL="66675" algn="ctr">
                        <a:lnSpc>
                          <a:spcPts val="1340"/>
                        </a:lnSpc>
                      </a:pPr>
                      <a:r>
                        <a:rPr lang="en-US" sz="700">
                          <a:effectLst/>
                        </a:rPr>
                        <a:t>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Prayer - starting</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003834432"/>
                  </a:ext>
                </a:extLst>
              </a:tr>
              <a:tr h="254914">
                <a:tc>
                  <a:txBody>
                    <a:bodyPr/>
                    <a:lstStyle/>
                    <a:p>
                      <a:pPr marL="66675" algn="ctr">
                        <a:lnSpc>
                          <a:spcPts val="1340"/>
                        </a:lnSpc>
                      </a:pPr>
                      <a:r>
                        <a:rPr lang="en-US" sz="700">
                          <a:effectLst/>
                        </a:rPr>
                        <a:t>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Surya namaskar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502049660"/>
                  </a:ext>
                </a:extLst>
              </a:tr>
              <a:tr h="382313">
                <a:tc>
                  <a:txBody>
                    <a:bodyPr/>
                    <a:lstStyle/>
                    <a:p>
                      <a:pPr marL="66675" algn="ctr">
                        <a:lnSpc>
                          <a:spcPts val="1340"/>
                        </a:lnSpc>
                      </a:pPr>
                      <a:r>
                        <a:rPr lang="en-US" sz="700">
                          <a:effectLst/>
                        </a:rPr>
                        <a:t>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Virabhadrasana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613145414"/>
                  </a:ext>
                </a:extLst>
              </a:tr>
              <a:tr h="409750">
                <a:tc>
                  <a:txBody>
                    <a:bodyPr/>
                    <a:lstStyle/>
                    <a:p>
                      <a:pPr marL="66675" algn="ctr">
                        <a:lnSpc>
                          <a:spcPts val="1365"/>
                        </a:lnSpc>
                      </a:pPr>
                      <a:r>
                        <a:rPr lang="en-US" sz="700">
                          <a:effectLst/>
                        </a:rPr>
                        <a:t>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65"/>
                        </a:lnSpc>
                      </a:pPr>
                      <a:r>
                        <a:rPr lang="en-US" sz="700">
                          <a:effectLst/>
                        </a:rPr>
                        <a:t>Padahastasana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65"/>
                        </a:lnSpc>
                      </a:pP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291244332"/>
                  </a:ext>
                </a:extLst>
              </a:tr>
              <a:tr h="586130">
                <a:tc>
                  <a:txBody>
                    <a:bodyPr/>
                    <a:lstStyle/>
                    <a:p>
                      <a:pPr marL="66675" algn="ctr">
                        <a:lnSpc>
                          <a:spcPts val="1340"/>
                        </a:lnSpc>
                      </a:pPr>
                      <a:r>
                        <a:rPr lang="en-US" sz="700">
                          <a:effectLst/>
                        </a:rPr>
                        <a:t>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UthithaParsuvakonasana</a:t>
                      </a:r>
                      <a:endParaRPr lang="en-IN" sz="600">
                        <a:effectLst/>
                      </a:endParaRPr>
                    </a:p>
                    <a:p>
                      <a:pPr marL="69850" algn="ctr">
                        <a:lnSpc>
                          <a:spcPts val="1340"/>
                        </a:lnSpc>
                      </a:pPr>
                      <a:r>
                        <a:rPr lang="en-US" sz="700">
                          <a:effectLst/>
                        </a:rPr>
                        <a:t>-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077351147"/>
                  </a:ext>
                </a:extLst>
              </a:tr>
              <a:tr h="382313">
                <a:tc>
                  <a:txBody>
                    <a:bodyPr/>
                    <a:lstStyle/>
                    <a:p>
                      <a:pPr marL="66675" algn="ctr">
                        <a:lnSpc>
                          <a:spcPts val="1340"/>
                        </a:lnSpc>
                      </a:pPr>
                      <a:r>
                        <a:rPr lang="en-US" sz="700">
                          <a:effectLst/>
                        </a:rPr>
                        <a:t>6</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ParivrittaTrikonasana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912320218"/>
                  </a:ext>
                </a:extLst>
              </a:tr>
              <a:tr h="382313">
                <a:tc>
                  <a:txBody>
                    <a:bodyPr/>
                    <a:lstStyle/>
                    <a:p>
                      <a:pPr marL="66675" algn="ctr">
                        <a:lnSpc>
                          <a:spcPts val="1340"/>
                        </a:lnSpc>
                      </a:pPr>
                      <a:r>
                        <a:rPr lang="en-US" sz="700">
                          <a:effectLst/>
                        </a:rPr>
                        <a:t>7</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Upavishtakonasana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460181640"/>
                  </a:ext>
                </a:extLst>
              </a:tr>
              <a:tr h="382313">
                <a:tc>
                  <a:txBody>
                    <a:bodyPr/>
                    <a:lstStyle/>
                    <a:p>
                      <a:pPr marL="66675" algn="ctr">
                        <a:lnSpc>
                          <a:spcPts val="1340"/>
                        </a:lnSpc>
                      </a:pPr>
                      <a:r>
                        <a:rPr lang="en-US" sz="700">
                          <a:effectLst/>
                        </a:rPr>
                        <a:t>8</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PawanaMuktasana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620705632"/>
                  </a:ext>
                </a:extLst>
              </a:tr>
              <a:tr h="382313">
                <a:tc>
                  <a:txBody>
                    <a:bodyPr/>
                    <a:lstStyle/>
                    <a:p>
                      <a:pPr marL="66675" algn="ctr">
                        <a:lnSpc>
                          <a:spcPts val="1340"/>
                        </a:lnSpc>
                      </a:pPr>
                      <a:r>
                        <a:rPr lang="en-US" sz="700">
                          <a:effectLst/>
                        </a:rPr>
                        <a:t>9</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SethuBandhasana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503622590"/>
                  </a:ext>
                </a:extLst>
              </a:tr>
              <a:tr h="254914">
                <a:tc>
                  <a:txBody>
                    <a:bodyPr/>
                    <a:lstStyle/>
                    <a:p>
                      <a:pPr marL="66675" algn="ctr">
                        <a:lnSpc>
                          <a:spcPts val="1340"/>
                        </a:lnSpc>
                      </a:pPr>
                      <a:r>
                        <a:rPr lang="en-US" sz="700">
                          <a:effectLst/>
                        </a:rPr>
                        <a:t>10</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Makarasana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fifty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five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957228796"/>
                  </a:ext>
                </a:extLst>
              </a:tr>
              <a:tr h="382313">
                <a:tc>
                  <a:txBody>
                    <a:bodyPr/>
                    <a:lstStyle/>
                    <a:p>
                      <a:pPr marL="66675" algn="ctr">
                        <a:lnSpc>
                          <a:spcPts val="1340"/>
                        </a:lnSpc>
                      </a:pPr>
                      <a:r>
                        <a:rPr lang="en-US" sz="700">
                          <a:effectLst/>
                        </a:rPr>
                        <a:t>11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Yogi Breathing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a:effectLst/>
                        </a:rPr>
                        <a:t>four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892918157"/>
                  </a:ext>
                </a:extLst>
              </a:tr>
              <a:tr h="382313">
                <a:tc>
                  <a:txBody>
                    <a:bodyPr/>
                    <a:lstStyle/>
                    <a:p>
                      <a:pPr marL="66675" algn="ctr">
                        <a:lnSpc>
                          <a:spcPts val="1340"/>
                        </a:lnSpc>
                      </a:pPr>
                      <a:r>
                        <a:rPr lang="en-US" sz="700">
                          <a:effectLst/>
                        </a:rPr>
                        <a:t>12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Kapalabhati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838417492"/>
                  </a:ext>
                </a:extLst>
              </a:tr>
              <a:tr h="382313">
                <a:tc>
                  <a:txBody>
                    <a:bodyPr/>
                    <a:lstStyle/>
                    <a:p>
                      <a:pPr marL="66675" algn="ctr">
                        <a:lnSpc>
                          <a:spcPts val="1340"/>
                        </a:lnSpc>
                      </a:pPr>
                      <a:r>
                        <a:rPr lang="en-US" sz="700">
                          <a:effectLst/>
                        </a:rPr>
                        <a:t>13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Bhastrika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219061086"/>
                  </a:ext>
                </a:extLst>
              </a:tr>
              <a:tr h="382313">
                <a:tc>
                  <a:txBody>
                    <a:bodyPr/>
                    <a:lstStyle/>
                    <a:p>
                      <a:pPr marL="66675" algn="ctr">
                        <a:lnSpc>
                          <a:spcPts val="1340"/>
                        </a:lnSpc>
                      </a:pPr>
                      <a:r>
                        <a:rPr lang="en-US" sz="700">
                          <a:effectLst/>
                        </a:rPr>
                        <a:t>14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NadiSuddhi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four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four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311129247"/>
                  </a:ext>
                </a:extLst>
              </a:tr>
              <a:tr h="254914">
                <a:tc>
                  <a:txBody>
                    <a:bodyPr/>
                    <a:lstStyle/>
                    <a:p>
                      <a:pPr marL="66675" algn="ctr">
                        <a:lnSpc>
                          <a:spcPts val="1340"/>
                        </a:lnSpc>
                      </a:pPr>
                      <a:r>
                        <a:rPr lang="en-US" sz="700">
                          <a:effectLst/>
                        </a:rPr>
                        <a:t>15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lnSpc>
                          <a:spcPts val="1340"/>
                        </a:lnSpc>
                      </a:pPr>
                      <a:r>
                        <a:rPr lang="en-US" sz="700">
                          <a:effectLst/>
                        </a:rPr>
                        <a:t>Yoga Nidra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945"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8580" algn="ctr">
                        <a:lnSpc>
                          <a:spcPts val="1340"/>
                        </a:lnSpc>
                      </a:pPr>
                      <a:r>
                        <a:rPr lang="en-US" sz="700" dirty="0">
                          <a:effectLst/>
                        </a:rPr>
                        <a:t>Thirteen min</a:t>
                      </a:r>
                      <a:endParaRPr lang="en-IN" sz="6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71210634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3E0A1E7-4B8F-47A9-9209-3F64EE07D8F8}"/>
              </a:ext>
            </a:extLst>
          </p:cNvPr>
          <p:cNvGraphicFramePr>
            <a:graphicFrameLocks noGrp="1"/>
          </p:cNvGraphicFramePr>
          <p:nvPr>
            <p:extLst>
              <p:ext uri="{D42A27DB-BD31-4B8C-83A1-F6EECF244321}">
                <p14:modId xmlns:p14="http://schemas.microsoft.com/office/powerpoint/2010/main" val="3660778592"/>
              </p:ext>
            </p:extLst>
          </p:nvPr>
        </p:nvGraphicFramePr>
        <p:xfrm>
          <a:off x="660401" y="381000"/>
          <a:ext cx="8712197" cy="6058427"/>
        </p:xfrm>
        <a:graphic>
          <a:graphicData uri="http://schemas.openxmlformats.org/drawingml/2006/table">
            <a:tbl>
              <a:tblPr firstRow="1" firstCol="1" lastRow="1" lastCol="1" bandRow="1" bandCol="1">
                <a:tableStyleId>{5C22544A-7EE6-4342-B048-85BDC9FD1C3A}</a:tableStyleId>
              </a:tblPr>
              <a:tblGrid>
                <a:gridCol w="426700">
                  <a:extLst>
                    <a:ext uri="{9D8B030D-6E8A-4147-A177-3AD203B41FA5}">
                      <a16:colId xmlns:a16="http://schemas.microsoft.com/office/drawing/2014/main" val="4252423249"/>
                    </a:ext>
                  </a:extLst>
                </a:gridCol>
                <a:gridCol w="3854032">
                  <a:extLst>
                    <a:ext uri="{9D8B030D-6E8A-4147-A177-3AD203B41FA5}">
                      <a16:colId xmlns:a16="http://schemas.microsoft.com/office/drawing/2014/main" val="2661265525"/>
                    </a:ext>
                  </a:extLst>
                </a:gridCol>
                <a:gridCol w="1085256">
                  <a:extLst>
                    <a:ext uri="{9D8B030D-6E8A-4147-A177-3AD203B41FA5}">
                      <a16:colId xmlns:a16="http://schemas.microsoft.com/office/drawing/2014/main" val="2895114067"/>
                    </a:ext>
                  </a:extLst>
                </a:gridCol>
                <a:gridCol w="994818">
                  <a:extLst>
                    <a:ext uri="{9D8B030D-6E8A-4147-A177-3AD203B41FA5}">
                      <a16:colId xmlns:a16="http://schemas.microsoft.com/office/drawing/2014/main" val="3458371072"/>
                    </a:ext>
                  </a:extLst>
                </a:gridCol>
                <a:gridCol w="904380">
                  <a:extLst>
                    <a:ext uri="{9D8B030D-6E8A-4147-A177-3AD203B41FA5}">
                      <a16:colId xmlns:a16="http://schemas.microsoft.com/office/drawing/2014/main" val="2446020393"/>
                    </a:ext>
                  </a:extLst>
                </a:gridCol>
                <a:gridCol w="1416865">
                  <a:extLst>
                    <a:ext uri="{9D8B030D-6E8A-4147-A177-3AD203B41FA5}">
                      <a16:colId xmlns:a16="http://schemas.microsoft.com/office/drawing/2014/main" val="1750849840"/>
                    </a:ext>
                  </a:extLst>
                </a:gridCol>
                <a:gridCol w="30146">
                  <a:extLst>
                    <a:ext uri="{9D8B030D-6E8A-4147-A177-3AD203B41FA5}">
                      <a16:colId xmlns:a16="http://schemas.microsoft.com/office/drawing/2014/main" val="1771656986"/>
                    </a:ext>
                  </a:extLst>
                </a:gridCol>
              </a:tblGrid>
              <a:tr h="411878">
                <a:tc gridSpan="6">
                  <a:txBody>
                    <a:bodyPr/>
                    <a:lstStyle/>
                    <a:p>
                      <a:pPr marL="195580" marR="195580" algn="ctr">
                        <a:lnSpc>
                          <a:spcPts val="1355"/>
                        </a:lnSpc>
                        <a:spcAft>
                          <a:spcPts val="0"/>
                        </a:spcAft>
                      </a:pPr>
                      <a:r>
                        <a:rPr lang="en-US" sz="700">
                          <a:effectLst/>
                        </a:rPr>
                        <a:t>PRACTICISING SCHEDULE OF EX. GROUP I, II for XIII TO XVI WEEKS.</a:t>
                      </a:r>
                      <a:endParaRPr lang="en-IN" sz="600">
                        <a:effectLst/>
                      </a:endParaRPr>
                    </a:p>
                    <a:p>
                      <a:pPr marL="195580" marR="190500" algn="ctr">
                        <a:lnSpc>
                          <a:spcPts val="1300"/>
                        </a:lnSpc>
                        <a:spcAft>
                          <a:spcPts val="0"/>
                        </a:spcAft>
                      </a:pPr>
                      <a:r>
                        <a:rPr lang="en-US" sz="700">
                          <a:effectLst/>
                        </a:rPr>
                        <a:t>(85-90 mins)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rowSpan="2">
                  <a:txBody>
                    <a:bodyPr/>
                    <a:lstStyle/>
                    <a:p>
                      <a:pPr marR="195580" algn="just">
                        <a:lnSpc>
                          <a:spcPts val="1355"/>
                        </a:lnSpc>
                      </a:pPr>
                      <a:r>
                        <a:rPr lang="en-US" sz="700">
                          <a:effectLst/>
                        </a:rPr>
                        <a:t> </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064534003"/>
                  </a:ext>
                </a:extLst>
              </a:tr>
              <a:tr h="545168">
                <a:tc>
                  <a:txBody>
                    <a:bodyPr/>
                    <a:lstStyle/>
                    <a:p>
                      <a:pPr marL="66675" algn="ctr">
                        <a:spcBef>
                          <a:spcPts val="5"/>
                        </a:spcBef>
                        <a:spcAft>
                          <a:spcPts val="0"/>
                        </a:spcAft>
                      </a:pPr>
                      <a:r>
                        <a:rPr lang="en-US" sz="700">
                          <a:effectLst/>
                        </a:rPr>
                        <a:t>S . No</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spcBef>
                          <a:spcPts val="5"/>
                        </a:spcBef>
                        <a:spcAft>
                          <a:spcPts val="0"/>
                        </a:spcAft>
                      </a:pPr>
                      <a:r>
                        <a:rPr lang="en-US" sz="700">
                          <a:effectLst/>
                        </a:rPr>
                        <a:t>Name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dirty="0">
                          <a:effectLst/>
                        </a:rPr>
                        <a:t>Duration of the practices</a:t>
                      </a:r>
                      <a:endParaRPr lang="en-IN" sz="6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9850" algn="ctr">
                        <a:spcBef>
                          <a:spcPts val="5"/>
                        </a:spcBef>
                        <a:spcAft>
                          <a:spcPts val="0"/>
                        </a:spcAft>
                      </a:pPr>
                      <a:r>
                        <a:rPr lang="en-US" sz="700">
                          <a:effectLst/>
                        </a:rPr>
                        <a:t>Rep</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Breath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spcBef>
                          <a:spcPts val="5"/>
                        </a:spcBef>
                        <a:spcAft>
                          <a:spcPts val="0"/>
                        </a:spcAft>
                      </a:pPr>
                      <a:r>
                        <a:rPr lang="en-US" sz="700">
                          <a:effectLst/>
                        </a:rPr>
                        <a:t>Total Duration of the practices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4213166894"/>
                  </a:ext>
                </a:extLst>
              </a:tr>
              <a:tr h="251942">
                <a:tc>
                  <a:txBody>
                    <a:bodyPr/>
                    <a:lstStyle/>
                    <a:p>
                      <a:pPr marL="66675" algn="ctr">
                        <a:lnSpc>
                          <a:spcPts val="1340"/>
                        </a:lnSpc>
                      </a:pPr>
                      <a:r>
                        <a:rPr lang="en-US" sz="700">
                          <a:effectLst/>
                        </a:rPr>
                        <a:t>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Prayer - starting</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two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14">
                  <a:txBody>
                    <a:bodyPr/>
                    <a:lstStyle/>
                    <a:p>
                      <a:pPr algn="just">
                        <a:lnSpc>
                          <a:spcPts val="1340"/>
                        </a:lnSpc>
                      </a:pPr>
                      <a:r>
                        <a:rPr lang="en-US" sz="700" dirty="0">
                          <a:effectLst/>
                        </a:rPr>
                        <a:t> </a:t>
                      </a:r>
                      <a:endParaRPr lang="en-IN" sz="6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118857920"/>
                  </a:ext>
                </a:extLst>
              </a:tr>
              <a:tr h="251942">
                <a:tc>
                  <a:txBody>
                    <a:bodyPr/>
                    <a:lstStyle/>
                    <a:p>
                      <a:pPr marL="66675" algn="ctr">
                        <a:lnSpc>
                          <a:spcPts val="1340"/>
                        </a:lnSpc>
                      </a:pPr>
                      <a:r>
                        <a:rPr lang="en-US" sz="700">
                          <a:effectLst/>
                        </a:rPr>
                        <a:t>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Surya namaskar</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559769054"/>
                  </a:ext>
                </a:extLst>
              </a:tr>
              <a:tr h="395653">
                <a:tc>
                  <a:txBody>
                    <a:bodyPr/>
                    <a:lstStyle/>
                    <a:p>
                      <a:pPr marL="66675" algn="ctr">
                        <a:lnSpc>
                          <a:spcPts val="1340"/>
                        </a:lnSpc>
                      </a:pPr>
                      <a:r>
                        <a:rPr lang="en-US" sz="700">
                          <a:effectLst/>
                        </a:rPr>
                        <a:t>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Virabhadrasana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470994042"/>
                  </a:ext>
                </a:extLst>
              </a:tr>
              <a:tr h="395653">
                <a:tc>
                  <a:txBody>
                    <a:bodyPr/>
                    <a:lstStyle/>
                    <a:p>
                      <a:pPr marL="66675" algn="ctr">
                        <a:lnSpc>
                          <a:spcPts val="1340"/>
                        </a:lnSpc>
                      </a:pPr>
                      <a:r>
                        <a:rPr lang="en-US" sz="700">
                          <a:effectLst/>
                        </a:rPr>
                        <a:t>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Padahastasana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29809879"/>
                  </a:ext>
                </a:extLst>
              </a:tr>
              <a:tr h="395653">
                <a:tc>
                  <a:txBody>
                    <a:bodyPr/>
                    <a:lstStyle/>
                    <a:p>
                      <a:pPr marL="66675" algn="ctr">
                        <a:lnSpc>
                          <a:spcPts val="1340"/>
                        </a:lnSpc>
                      </a:pPr>
                      <a:r>
                        <a:rPr lang="en-US" sz="700">
                          <a:effectLst/>
                        </a:rPr>
                        <a:t>5</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ParivrittaTrikonasan- Asana 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707011544"/>
                  </a:ext>
                </a:extLst>
              </a:tr>
              <a:tr h="251942">
                <a:tc>
                  <a:txBody>
                    <a:bodyPr/>
                    <a:lstStyle/>
                    <a:p>
                      <a:pPr marL="66675" algn="ctr">
                        <a:lnSpc>
                          <a:spcPts val="1340"/>
                        </a:lnSpc>
                      </a:pPr>
                      <a:r>
                        <a:rPr lang="en-US" sz="700">
                          <a:effectLst/>
                        </a:rPr>
                        <a:t>6</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830204508"/>
                  </a:ext>
                </a:extLst>
              </a:tr>
              <a:tr h="251942">
                <a:tc>
                  <a:txBody>
                    <a:bodyPr/>
                    <a:lstStyle/>
                    <a:p>
                      <a:pPr marL="66675" algn="ctr">
                        <a:lnSpc>
                          <a:spcPts val="1340"/>
                        </a:lnSpc>
                      </a:pPr>
                      <a:r>
                        <a:rPr lang="en-US" sz="700">
                          <a:effectLst/>
                        </a:rPr>
                        <a:t>7</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Vajrasana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924069086"/>
                  </a:ext>
                </a:extLst>
              </a:tr>
              <a:tr h="424047">
                <a:tc>
                  <a:txBody>
                    <a:bodyPr/>
                    <a:lstStyle/>
                    <a:p>
                      <a:pPr marL="66675" algn="ctr">
                        <a:lnSpc>
                          <a:spcPts val="1365"/>
                        </a:lnSpc>
                      </a:pPr>
                      <a:r>
                        <a:rPr lang="en-US" sz="700">
                          <a:effectLst/>
                        </a:rPr>
                        <a:t>8</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65"/>
                        </a:lnSpc>
                      </a:pPr>
                      <a:r>
                        <a:rPr lang="en-US" sz="700">
                          <a:effectLst/>
                        </a:rPr>
                        <a:t>Marjariasana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086644181"/>
                  </a:ext>
                </a:extLst>
              </a:tr>
              <a:tr h="395653">
                <a:tc>
                  <a:txBody>
                    <a:bodyPr/>
                    <a:lstStyle/>
                    <a:p>
                      <a:pPr marL="66675" algn="ctr">
                        <a:lnSpc>
                          <a:spcPts val="1340"/>
                        </a:lnSpc>
                      </a:pPr>
                      <a:r>
                        <a:rPr lang="en-US" sz="700">
                          <a:effectLst/>
                        </a:rPr>
                        <a:t>9</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BaddhaKonasana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644604014"/>
                  </a:ext>
                </a:extLst>
              </a:tr>
              <a:tr h="395653">
                <a:tc>
                  <a:txBody>
                    <a:bodyPr/>
                    <a:lstStyle/>
                    <a:p>
                      <a:pPr marL="66675" algn="ctr">
                        <a:lnSpc>
                          <a:spcPts val="1340"/>
                        </a:lnSpc>
                      </a:pPr>
                      <a:r>
                        <a:rPr lang="en-US" sz="700">
                          <a:effectLst/>
                        </a:rPr>
                        <a:t>10</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VipareethaKarani - Asana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Sixty Secs</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096585165"/>
                  </a:ext>
                </a:extLst>
              </a:tr>
              <a:tr h="395653">
                <a:tc>
                  <a:txBody>
                    <a:bodyPr/>
                    <a:lstStyle/>
                    <a:p>
                      <a:pPr marL="66675" algn="ctr">
                        <a:lnSpc>
                          <a:spcPts val="1340"/>
                        </a:lnSpc>
                      </a:pPr>
                      <a:r>
                        <a:rPr lang="en-US" sz="700">
                          <a:effectLst/>
                        </a:rPr>
                        <a:t>11</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Yogic Breathing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784352207"/>
                  </a:ext>
                </a:extLst>
              </a:tr>
              <a:tr h="395653">
                <a:tc>
                  <a:txBody>
                    <a:bodyPr/>
                    <a:lstStyle/>
                    <a:p>
                      <a:pPr marL="66675" algn="ctr">
                        <a:lnSpc>
                          <a:spcPts val="1340"/>
                        </a:lnSpc>
                      </a:pPr>
                      <a:r>
                        <a:rPr lang="en-US" sz="700">
                          <a:effectLst/>
                        </a:rPr>
                        <a:t>12</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Kapalabhati - 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064009636"/>
                  </a:ext>
                </a:extLst>
              </a:tr>
              <a:tr h="504342">
                <a:tc>
                  <a:txBody>
                    <a:bodyPr/>
                    <a:lstStyle/>
                    <a:p>
                      <a:pPr algn="ctr"/>
                      <a:r>
                        <a:rPr lang="en-US" sz="700">
                          <a:effectLst/>
                        </a:rPr>
                        <a:t> </a:t>
                      </a:r>
                      <a:endParaRPr lang="en-IN" sz="600">
                        <a:effectLst/>
                      </a:endParaRPr>
                    </a:p>
                    <a:p>
                      <a:pPr algn="ctr">
                        <a:spcBef>
                          <a:spcPts val="15"/>
                        </a:spcBef>
                      </a:pPr>
                      <a:r>
                        <a:rPr lang="en-US" sz="600">
                          <a:effectLst/>
                        </a:rPr>
                        <a:t> </a:t>
                      </a:r>
                      <a:endParaRPr lang="en-IN" sz="600">
                        <a:effectLst/>
                      </a:endParaRPr>
                    </a:p>
                    <a:p>
                      <a:pPr marL="66675" algn="ctr"/>
                      <a:r>
                        <a:rPr lang="en-US" sz="700">
                          <a:effectLst/>
                        </a:rPr>
                        <a:t>13</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NadiSuddhi -</a:t>
                      </a:r>
                      <a:endParaRPr lang="en-IN" sz="600">
                        <a:effectLst/>
                      </a:endParaRPr>
                    </a:p>
                    <a:p>
                      <a:pPr algn="ctr"/>
                      <a:r>
                        <a:rPr lang="en-US" sz="700">
                          <a:effectLst/>
                        </a:rPr>
                        <a:t> </a:t>
                      </a:r>
                      <a:endParaRPr lang="en-IN" sz="600">
                        <a:effectLst/>
                      </a:endParaRPr>
                    </a:p>
                    <a:p>
                      <a:pPr marL="66675" algn="ctr"/>
                      <a:r>
                        <a:rPr lang="en-US" sz="700">
                          <a:effectLst/>
                        </a:rPr>
                        <a:t>Pranayama</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One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 </a:t>
                      </a:r>
                      <a:endParaRPr lang="en-IN" sz="600">
                        <a:effectLst/>
                      </a:endParaRPr>
                    </a:p>
                    <a:p>
                      <a:pPr algn="ctr">
                        <a:spcBef>
                          <a:spcPts val="15"/>
                        </a:spcBef>
                      </a:pPr>
                      <a:r>
                        <a:rPr lang="en-US" sz="600">
                          <a:effectLst/>
                        </a:rPr>
                        <a:t> </a:t>
                      </a:r>
                      <a:endParaRPr lang="en-IN" sz="600">
                        <a:effectLst/>
                      </a:endParaRPr>
                    </a:p>
                    <a:p>
                      <a:pPr marL="67310" algn="ct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700">
                          <a:effectLst/>
                        </a:rPr>
                        <a:t>six min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869928269"/>
                  </a:ext>
                </a:extLst>
              </a:tr>
              <a:tr h="395653">
                <a:tc>
                  <a:txBody>
                    <a:bodyPr/>
                    <a:lstStyle/>
                    <a:p>
                      <a:pPr marL="66675" algn="ctr">
                        <a:lnSpc>
                          <a:spcPts val="1340"/>
                        </a:lnSpc>
                      </a:pPr>
                      <a:r>
                        <a:rPr lang="en-US" sz="700">
                          <a:effectLst/>
                        </a:rPr>
                        <a:t>14</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6675" algn="ctr">
                        <a:lnSpc>
                          <a:spcPts val="1340"/>
                        </a:lnSpc>
                      </a:pPr>
                      <a:r>
                        <a:rPr lang="en-US" sz="700">
                          <a:effectLst/>
                        </a:rPr>
                        <a:t>Mantra Meditation</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algn="ctr">
                        <a:lnSpc>
                          <a:spcPts val="1340"/>
                        </a:lnSpc>
                      </a:pPr>
                      <a:r>
                        <a:rPr lang="en-US" sz="700">
                          <a:effectLst/>
                        </a:rPr>
                        <a:t>-</a:t>
                      </a:r>
                      <a:endParaRPr lang="en-IN" sz="6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40"/>
                        </a:lnSpc>
                      </a:pPr>
                      <a:r>
                        <a:rPr lang="en-US" sz="700" dirty="0">
                          <a:effectLst/>
                        </a:rPr>
                        <a:t>fifteen min</a:t>
                      </a:r>
                      <a:endParaRPr lang="en-IN" sz="6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40375215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B164-54B7-437C-A686-DDCFF4873D9F}"/>
              </a:ext>
            </a:extLst>
          </p:cNvPr>
          <p:cNvSpPr>
            <a:spLocks noGrp="1"/>
          </p:cNvSpPr>
          <p:nvPr>
            <p:ph type="title"/>
          </p:nvPr>
        </p:nvSpPr>
        <p:spPr/>
        <p:txBody>
          <a:bodyPr/>
          <a:lstStyle/>
          <a:p>
            <a:pPr algn="ctr">
              <a:spcBef>
                <a:spcPts val="465"/>
              </a:spcBef>
              <a:tabLst>
                <a:tab pos="1181735" algn="l"/>
              </a:tabLst>
            </a:pPr>
            <a:r>
              <a:rPr lang="en-US" sz="1800" b="1" dirty="0">
                <a:effectLst/>
                <a:latin typeface="Times New Roman" panose="02020603050405020304" pitchFamily="18" charset="0"/>
                <a:ea typeface="Times New Roman" panose="02020603050405020304" pitchFamily="18" charset="0"/>
              </a:rPr>
              <a:t>DIET MODIFICATIONS FOR EXPERIMENTAL GROUP -I</a:t>
            </a:r>
            <a:endParaRPr lang="en-IN" sz="18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3CAF92AB-9813-4980-9F59-BC992F3CE797}"/>
              </a:ext>
            </a:extLst>
          </p:cNvPr>
          <p:cNvSpPr>
            <a:spLocks noGrp="1"/>
          </p:cNvSpPr>
          <p:nvPr>
            <p:ph idx="1"/>
          </p:nvPr>
        </p:nvSpPr>
        <p:spPr>
          <a:xfrm>
            <a:off x="990599" y="1371600"/>
            <a:ext cx="6546489" cy="4669763"/>
          </a:xfrm>
        </p:spPr>
        <p:txBody>
          <a:bodyPr>
            <a:normAutofit fontScale="92500" lnSpcReduction="20000"/>
          </a:bodyPr>
          <a:lstStyle/>
          <a:p>
            <a:pPr marR="631190" algn="just">
              <a:lnSpc>
                <a:spcPct val="271000"/>
              </a:lnSpc>
              <a:spcBef>
                <a:spcPts val="865"/>
              </a:spcBef>
              <a:spcAft>
                <a:spcPts val="0"/>
              </a:spcAft>
            </a:pPr>
            <a:r>
              <a:rPr lang="en-US" sz="1800" dirty="0">
                <a:effectLst/>
                <a:latin typeface="Times New Roman" panose="02020603050405020304" pitchFamily="18" charset="0"/>
                <a:ea typeface="Times New Roman" panose="02020603050405020304" pitchFamily="18" charset="0"/>
              </a:rPr>
              <a:t>(Food advised) Milk, green tea, Lime juice.</a:t>
            </a:r>
            <a:endParaRPr lang="en-IN" sz="1800" dirty="0">
              <a:effectLst/>
              <a:latin typeface="Times New Roman" panose="02020603050405020304" pitchFamily="18" charset="0"/>
              <a:ea typeface="Times New Roman" panose="02020603050405020304" pitchFamily="18" charset="0"/>
            </a:endParaRPr>
          </a:p>
          <a:p>
            <a:pPr marR="68580" algn="just">
              <a:lnSpc>
                <a:spcPct val="271000"/>
              </a:lnSpc>
              <a:spcBef>
                <a:spcPts val="25"/>
              </a:spcBef>
              <a:spcAft>
                <a:spcPts val="0"/>
              </a:spcAft>
            </a:pPr>
            <a:r>
              <a:rPr lang="en-US" sz="1800" dirty="0">
                <a:effectLst/>
                <a:latin typeface="Times New Roman" panose="02020603050405020304" pitchFamily="18" charset="0"/>
                <a:ea typeface="Times New Roman" panose="02020603050405020304" pitchFamily="18" charset="0"/>
              </a:rPr>
              <a:t>Vegetables (carrot, beetroot, cabbage, beans, tomatoes, mangoes).      </a:t>
            </a:r>
            <a:endParaRPr lang="en-IN" sz="1800" dirty="0">
              <a:effectLst/>
              <a:latin typeface="Times New Roman" panose="02020603050405020304" pitchFamily="18" charset="0"/>
              <a:ea typeface="Times New Roman" panose="02020603050405020304" pitchFamily="18" charset="0"/>
            </a:endParaRPr>
          </a:p>
          <a:p>
            <a:pPr marR="68580" algn="just">
              <a:lnSpc>
                <a:spcPct val="271000"/>
              </a:lnSpc>
              <a:spcBef>
                <a:spcPts val="25"/>
              </a:spcBef>
              <a:spcAft>
                <a:spcPts val="0"/>
              </a:spcAft>
            </a:pPr>
            <a:r>
              <a:rPr lang="en-US" sz="1800" dirty="0">
                <a:effectLst/>
                <a:latin typeface="Times New Roman" panose="02020603050405020304" pitchFamily="18" charset="0"/>
                <a:ea typeface="Times New Roman" panose="02020603050405020304" pitchFamily="18" charset="0"/>
              </a:rPr>
              <a:t>Fresh Fruits (pomegranate, banana, apple, orange, grapes) </a:t>
            </a:r>
            <a:endParaRPr lang="en-IN" sz="1800" dirty="0">
              <a:effectLst/>
              <a:latin typeface="Times New Roman" panose="02020603050405020304" pitchFamily="18" charset="0"/>
              <a:ea typeface="Times New Roman" panose="02020603050405020304" pitchFamily="18" charset="0"/>
            </a:endParaRPr>
          </a:p>
          <a:p>
            <a:pPr marR="68580" algn="just">
              <a:lnSpc>
                <a:spcPct val="271000"/>
              </a:lnSpc>
              <a:spcBef>
                <a:spcPts val="25"/>
              </a:spcBef>
              <a:spcAft>
                <a:spcPts val="0"/>
              </a:spcAft>
            </a:pPr>
            <a:r>
              <a:rPr lang="en-US" sz="1800" dirty="0">
                <a:effectLst/>
                <a:latin typeface="Times New Roman" panose="02020603050405020304" pitchFamily="18" charset="0"/>
                <a:ea typeface="Times New Roman" panose="02020603050405020304" pitchFamily="18" charset="0"/>
              </a:rPr>
              <a:t>Honey, butter, Almonds, Coconut, Dates.</a:t>
            </a:r>
            <a:endParaRPr lang="en-IN" sz="1800" dirty="0">
              <a:effectLst/>
              <a:latin typeface="Times New Roman" panose="02020603050405020304" pitchFamily="18" charset="0"/>
              <a:ea typeface="Times New Roman" panose="02020603050405020304" pitchFamily="18" charset="0"/>
            </a:endParaRPr>
          </a:p>
          <a:p>
            <a:pPr algn="just">
              <a:lnSpc>
                <a:spcPct val="270000"/>
              </a:lnSpc>
              <a:spcBef>
                <a:spcPts val="25"/>
              </a:spcBef>
              <a:spcAft>
                <a:spcPts val="0"/>
              </a:spcAft>
            </a:pPr>
            <a:r>
              <a:rPr lang="en-US" sz="1800" dirty="0">
                <a:effectLst/>
                <a:latin typeface="Times New Roman" panose="02020603050405020304" pitchFamily="18" charset="0"/>
                <a:ea typeface="Times New Roman" panose="02020603050405020304" pitchFamily="18" charset="0"/>
              </a:rPr>
              <a:t>Green leaves and vegetables (</a:t>
            </a:r>
            <a:r>
              <a:rPr lang="en-US" sz="1800" dirty="0" err="1">
                <a:effectLst/>
                <a:latin typeface="Times New Roman" panose="02020603050405020304" pitchFamily="18" charset="0"/>
                <a:ea typeface="Times New Roman" panose="02020603050405020304" pitchFamily="18" charset="0"/>
              </a:rPr>
              <a:t>manathakali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pasalai</a:t>
            </a:r>
            <a:r>
              <a:rPr lang="en-US" sz="1800" dirty="0">
                <a:effectLst/>
                <a:latin typeface="Times New Roman" panose="02020603050405020304" pitchFamily="18" charset="0"/>
                <a:ea typeface="Times New Roman" panose="02020603050405020304" pitchFamily="18" charset="0"/>
              </a:rPr>
              <a:t> like spinach, broccoli, kale </a:t>
            </a:r>
            <a:r>
              <a:rPr lang="en-US" sz="1800" dirty="0" err="1">
                <a:effectLst/>
                <a:latin typeface="Times New Roman" panose="02020603050405020304" pitchFamily="18" charset="0"/>
                <a:ea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rPr>
              <a:t>) Nuts</a:t>
            </a:r>
            <a:endParaRPr lang="en-IN" sz="1800" dirty="0">
              <a:effectLst/>
              <a:latin typeface="Times New Roman" panose="02020603050405020304" pitchFamily="18" charset="0"/>
              <a:ea typeface="Times New Roman" panose="02020603050405020304" pitchFamily="18" charset="0"/>
            </a:endParaRPr>
          </a:p>
          <a:p>
            <a:pPr>
              <a:lnSpc>
                <a:spcPct val="272000"/>
              </a:lnSpc>
              <a:spcBef>
                <a:spcPts val="30"/>
              </a:spcBef>
              <a:spcAft>
                <a:spcPts val="0"/>
              </a:spcAft>
              <a:tabLst>
                <a:tab pos="180340" algn="l"/>
              </a:tabLst>
            </a:pPr>
            <a:r>
              <a:rPr lang="en-US" sz="1800" dirty="0">
                <a:effectLst/>
                <a:latin typeface="Times New Roman" panose="02020603050405020304" pitchFamily="18" charset="0"/>
                <a:ea typeface="Times New Roman" panose="02020603050405020304" pitchFamily="18" charset="0"/>
              </a:rPr>
              <a:t>Whole grain Cereals Rice or chapatti.</a:t>
            </a:r>
            <a:endParaRPr lang="en-IN" sz="1800" dirty="0">
              <a:effectLst/>
              <a:latin typeface="Times New Roman" panose="02020603050405020304" pitchFamily="18" charset="0"/>
              <a:ea typeface="Times New Roman" panose="02020603050405020304" pitchFamily="18" charset="0"/>
            </a:endParaRPr>
          </a:p>
          <a:p>
            <a:endParaRPr lang="ta-IN" dirty="0"/>
          </a:p>
        </p:txBody>
      </p:sp>
    </p:spTree>
    <p:extLst>
      <p:ext uri="{BB962C8B-B14F-4D97-AF65-F5344CB8AC3E}">
        <p14:creationId xmlns:p14="http://schemas.microsoft.com/office/powerpoint/2010/main" val="56213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991600" cy="1295400"/>
          </a:xfrm>
        </p:spPr>
        <p:txBody>
          <a:bodyPr>
            <a:noAutofit/>
          </a:bodyPr>
          <a:lstStyle/>
          <a:p>
            <a:pPr algn="ctr"/>
            <a:r>
              <a:rPr lang="en-US" sz="1900" b="1" dirty="0">
                <a:solidFill>
                  <a:srgbClr val="002060"/>
                </a:solidFill>
                <a:latin typeface="Times New Roman" pitchFamily="18" charset="0"/>
                <a:cs typeface="Times New Roman" pitchFamily="18" charset="0"/>
              </a:rPr>
              <a:t>EFFECT OF YOGIC PRACTICES WITH AND WITHOUT DIET </a:t>
            </a:r>
            <a:br>
              <a:rPr lang="en-US" sz="1900" b="1" dirty="0">
                <a:solidFill>
                  <a:srgbClr val="002060"/>
                </a:solidFill>
                <a:latin typeface="Times New Roman" pitchFamily="18" charset="0"/>
                <a:cs typeface="Times New Roman" pitchFamily="18" charset="0"/>
              </a:rPr>
            </a:br>
            <a:r>
              <a:rPr lang="en-US" sz="1900" b="1" dirty="0">
                <a:solidFill>
                  <a:srgbClr val="002060"/>
                </a:solidFill>
                <a:latin typeface="Times New Roman" pitchFamily="18" charset="0"/>
                <a:cs typeface="Times New Roman" pitchFamily="18" charset="0"/>
              </a:rPr>
              <a:t>MODIFICATIONS ON SELECTED RISK FACTORS AMONG </a:t>
            </a:r>
            <a:br>
              <a:rPr lang="en-IN" sz="1900" dirty="0">
                <a:solidFill>
                  <a:srgbClr val="002060"/>
                </a:solidFill>
                <a:latin typeface="Times New Roman" pitchFamily="18" charset="0"/>
                <a:cs typeface="Times New Roman" pitchFamily="18" charset="0"/>
              </a:rPr>
            </a:br>
            <a:r>
              <a:rPr lang="en-US" sz="1900" b="1" dirty="0">
                <a:solidFill>
                  <a:srgbClr val="002060"/>
                </a:solidFill>
                <a:latin typeface="Times New Roman" pitchFamily="18" charset="0"/>
                <a:cs typeface="Times New Roman" pitchFamily="18" charset="0"/>
              </a:rPr>
              <a:t>  ADULT WOMEN WITH OLIGOMENORRHEA</a:t>
            </a:r>
            <a:endParaRPr lang="en-IN" sz="19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84784"/>
            <a:ext cx="9936000" cy="5184000"/>
          </a:xfrm>
        </p:spPr>
        <p:txBody>
          <a:bodyPr>
            <a:normAutofit fontScale="55000" lnSpcReduction="20000"/>
          </a:bodyPr>
          <a:lstStyle/>
          <a:p>
            <a:pPr marL="182563" indent="-182563" algn="ctr">
              <a:buNone/>
            </a:pPr>
            <a:endParaRPr lang="en-US" sz="2100" b="1" dirty="0">
              <a:latin typeface="Times New Roman" pitchFamily="18" charset="0"/>
              <a:cs typeface="Times New Roman" pitchFamily="18" charset="0"/>
            </a:endParaRPr>
          </a:p>
          <a:p>
            <a:pPr marL="182563" indent="-182563" algn="ctr">
              <a:buNone/>
            </a:pPr>
            <a:r>
              <a:rPr lang="en-US" sz="2600" b="1" dirty="0">
                <a:solidFill>
                  <a:srgbClr val="003300"/>
                </a:solidFill>
                <a:latin typeface="Times New Roman" pitchFamily="18" charset="0"/>
                <a:cs typeface="Times New Roman" pitchFamily="18" charset="0"/>
              </a:rPr>
              <a:t>DOCTOR OF PHILOSOPHY</a:t>
            </a:r>
            <a:endParaRPr lang="en-IN" sz="2600" dirty="0">
              <a:solidFill>
                <a:srgbClr val="003300"/>
              </a:solidFill>
              <a:latin typeface="Times New Roman" pitchFamily="18" charset="0"/>
              <a:cs typeface="Times New Roman" pitchFamily="18" charset="0"/>
            </a:endParaRPr>
          </a:p>
          <a:p>
            <a:pPr algn="ctr">
              <a:buNone/>
            </a:pPr>
            <a:r>
              <a:rPr lang="en-US" sz="2600" b="1" dirty="0">
                <a:solidFill>
                  <a:srgbClr val="003300"/>
                </a:solidFill>
                <a:latin typeface="Times New Roman" pitchFamily="18" charset="0"/>
                <a:cs typeface="Times New Roman" pitchFamily="18" charset="0"/>
              </a:rPr>
              <a:t> IN </a:t>
            </a:r>
            <a:endParaRPr lang="en-IN" sz="2600" dirty="0">
              <a:solidFill>
                <a:srgbClr val="003300"/>
              </a:solidFill>
              <a:latin typeface="Times New Roman" pitchFamily="18" charset="0"/>
              <a:cs typeface="Times New Roman" pitchFamily="18" charset="0"/>
            </a:endParaRPr>
          </a:p>
          <a:p>
            <a:pPr algn="ctr">
              <a:buNone/>
            </a:pPr>
            <a:r>
              <a:rPr lang="en-US" sz="2600" b="1" dirty="0">
                <a:solidFill>
                  <a:srgbClr val="003300"/>
                </a:solidFill>
                <a:latin typeface="Times New Roman" pitchFamily="18" charset="0"/>
                <a:cs typeface="Times New Roman" pitchFamily="18" charset="0"/>
              </a:rPr>
              <a:t>YOGA</a:t>
            </a:r>
            <a:r>
              <a:rPr lang="en-US" sz="2600" dirty="0">
                <a:solidFill>
                  <a:srgbClr val="003300"/>
                </a:solidFill>
                <a:latin typeface="Times New Roman" pitchFamily="18" charset="0"/>
                <a:cs typeface="Times New Roman" pitchFamily="18" charset="0"/>
              </a:rPr>
              <a:t>                 </a:t>
            </a:r>
            <a:r>
              <a:rPr lang="en-US" sz="1800" dirty="0">
                <a:solidFill>
                  <a:srgbClr val="003300"/>
                </a:solidFill>
                <a:latin typeface="Times New Roman" pitchFamily="18" charset="0"/>
                <a:cs typeface="Times New Roman" pitchFamily="18" charset="0"/>
              </a:rPr>
              <a:t>                                                 </a:t>
            </a:r>
          </a:p>
          <a:p>
            <a:pPr>
              <a:buNone/>
            </a:pPr>
            <a:endParaRPr lang="en-US" sz="1800" dirty="0">
              <a:solidFill>
                <a:srgbClr val="003300"/>
              </a:solidFill>
              <a:latin typeface="Times New Roman" pitchFamily="18" charset="0"/>
              <a:cs typeface="Times New Roman" pitchFamily="18" charset="0"/>
            </a:endParaRPr>
          </a:p>
          <a:p>
            <a:pPr>
              <a:buNone/>
            </a:pPr>
            <a:r>
              <a:rPr lang="en-US" sz="1800" dirty="0">
                <a:solidFill>
                  <a:srgbClr val="003300"/>
                </a:solidFill>
                <a:latin typeface="Times New Roman" pitchFamily="18" charset="0"/>
                <a:cs typeface="Times New Roman" pitchFamily="18" charset="0"/>
              </a:rPr>
              <a:t>  </a:t>
            </a:r>
            <a:endParaRPr lang="en-IN" sz="1800" dirty="0">
              <a:solidFill>
                <a:srgbClr val="003300"/>
              </a:solidFill>
              <a:latin typeface="Times New Roman" pitchFamily="18" charset="0"/>
              <a:cs typeface="Times New Roman" pitchFamily="18" charset="0"/>
            </a:endParaRPr>
          </a:p>
          <a:p>
            <a:pPr>
              <a:buNone/>
            </a:pPr>
            <a:r>
              <a:rPr lang="en-US" sz="1800" dirty="0">
                <a:solidFill>
                  <a:srgbClr val="003300"/>
                </a:solidFill>
                <a:latin typeface="Times New Roman" pitchFamily="18" charset="0"/>
                <a:cs typeface="Times New Roman" pitchFamily="18" charset="0"/>
              </a:rPr>
              <a:t> </a:t>
            </a:r>
            <a:endParaRPr lang="en-US" sz="2100" dirty="0">
              <a:solidFill>
                <a:srgbClr val="003300"/>
              </a:solidFill>
              <a:latin typeface="Times New Roman" pitchFamily="18" charset="0"/>
              <a:cs typeface="Times New Roman" pitchFamily="18" charset="0"/>
            </a:endParaRPr>
          </a:p>
          <a:p>
            <a:pPr>
              <a:buNone/>
            </a:pPr>
            <a:endParaRPr lang="en-US" sz="2100" dirty="0">
              <a:solidFill>
                <a:srgbClr val="003300"/>
              </a:solidFill>
              <a:latin typeface="Times New Roman" pitchFamily="18" charset="0"/>
              <a:cs typeface="Times New Roman" pitchFamily="18" charset="0"/>
            </a:endParaRPr>
          </a:p>
          <a:p>
            <a:pPr>
              <a:buNone/>
            </a:pPr>
            <a:endParaRPr lang="en-IN" sz="2100" dirty="0">
              <a:solidFill>
                <a:srgbClr val="003300"/>
              </a:solidFill>
              <a:latin typeface="Times New Roman" pitchFamily="18" charset="0"/>
              <a:cs typeface="Times New Roman" pitchFamily="18" charset="0"/>
            </a:endParaRPr>
          </a:p>
          <a:p>
            <a:pPr>
              <a:lnSpc>
                <a:spcPct val="170000"/>
              </a:lnSpc>
              <a:buNone/>
            </a:pPr>
            <a:r>
              <a:rPr lang="en-US" sz="2100" dirty="0">
                <a:solidFill>
                  <a:srgbClr val="003300"/>
                </a:solidFill>
                <a:latin typeface="Times New Roman" pitchFamily="18" charset="0"/>
                <a:cs typeface="Times New Roman" pitchFamily="18" charset="0"/>
              </a:rPr>
              <a:t>                                                                                                      </a:t>
            </a:r>
            <a:r>
              <a:rPr lang="en-US" sz="2100" b="1" dirty="0">
                <a:solidFill>
                  <a:srgbClr val="003300"/>
                </a:solidFill>
                <a:latin typeface="Times New Roman" pitchFamily="18" charset="0"/>
                <a:cs typeface="Times New Roman" pitchFamily="18" charset="0"/>
              </a:rPr>
              <a:t>DEPARTMENT OF  YOGA</a:t>
            </a:r>
            <a:endParaRPr lang="en-IN" sz="2100" dirty="0">
              <a:solidFill>
                <a:srgbClr val="003300"/>
              </a:solidFill>
              <a:latin typeface="Times New Roman" pitchFamily="18" charset="0"/>
              <a:cs typeface="Times New Roman" pitchFamily="18" charset="0"/>
            </a:endParaRPr>
          </a:p>
          <a:p>
            <a:pPr>
              <a:lnSpc>
                <a:spcPct val="170000"/>
              </a:lnSpc>
              <a:buNone/>
            </a:pPr>
            <a:r>
              <a:rPr lang="en-US" sz="2100" b="1" dirty="0">
                <a:solidFill>
                  <a:srgbClr val="003300"/>
                </a:solidFill>
                <a:latin typeface="Times New Roman" pitchFamily="18" charset="0"/>
                <a:cs typeface="Times New Roman" pitchFamily="18" charset="0"/>
              </a:rPr>
              <a:t>                                                                TAMIL NADU PHYSICAL EDUCATION AND SPORTS UNIVERSITY  </a:t>
            </a:r>
            <a:endParaRPr lang="en-IN" sz="2100" dirty="0">
              <a:solidFill>
                <a:srgbClr val="003300"/>
              </a:solidFill>
              <a:latin typeface="Times New Roman" pitchFamily="18" charset="0"/>
              <a:cs typeface="Times New Roman" pitchFamily="18" charset="0"/>
            </a:endParaRPr>
          </a:p>
          <a:p>
            <a:pPr>
              <a:lnSpc>
                <a:spcPct val="170000"/>
              </a:lnSpc>
              <a:buNone/>
            </a:pPr>
            <a:r>
              <a:rPr lang="en-US" sz="2100" b="1" dirty="0">
                <a:solidFill>
                  <a:srgbClr val="003300"/>
                </a:solidFill>
                <a:latin typeface="Times New Roman" pitchFamily="18" charset="0"/>
                <a:cs typeface="Times New Roman" pitchFamily="18" charset="0"/>
              </a:rPr>
              <a:t>                                                                                                              CHENNAI – 127</a:t>
            </a:r>
            <a:endParaRPr lang="en-US" sz="1800" dirty="0">
              <a:solidFill>
                <a:srgbClr val="003300"/>
              </a:solidFill>
              <a:latin typeface="Times New Roman" pitchFamily="18" charset="0"/>
              <a:cs typeface="Times New Roman" pitchFamily="18" charset="0"/>
            </a:endParaRPr>
          </a:p>
          <a:p>
            <a:pPr>
              <a:buNone/>
            </a:pPr>
            <a:r>
              <a:rPr lang="en-US" sz="1800" b="1" dirty="0">
                <a:solidFill>
                  <a:srgbClr val="003300"/>
                </a:solidFill>
                <a:latin typeface="Times New Roman" pitchFamily="18" charset="0"/>
                <a:cs typeface="Times New Roman" pitchFamily="18" charset="0"/>
              </a:rPr>
              <a:t>     </a:t>
            </a:r>
            <a:r>
              <a:rPr lang="en-US" sz="2100" b="1" dirty="0">
                <a:solidFill>
                  <a:srgbClr val="003300"/>
                </a:solidFill>
                <a:latin typeface="Times New Roman" pitchFamily="18" charset="0"/>
                <a:cs typeface="Times New Roman" pitchFamily="18" charset="0"/>
              </a:rPr>
              <a:t>               </a:t>
            </a:r>
            <a:r>
              <a:rPr lang="en-US" sz="1700" b="1" dirty="0">
                <a:solidFill>
                  <a:srgbClr val="003300"/>
                </a:solidFill>
                <a:latin typeface="Times New Roman" pitchFamily="18" charset="0"/>
                <a:cs typeface="Times New Roman" pitchFamily="18" charset="0"/>
              </a:rPr>
              <a:t>Submitted By                                                                                                                                                           Under the Guidance                       							</a:t>
            </a:r>
          </a:p>
          <a:p>
            <a:pPr>
              <a:buNone/>
            </a:pPr>
            <a:r>
              <a:rPr lang="en-US" sz="1700" b="1" dirty="0">
                <a:solidFill>
                  <a:srgbClr val="003300"/>
                </a:solidFill>
                <a:latin typeface="Times New Roman" pitchFamily="18" charset="0"/>
                <a:cs typeface="Times New Roman" pitchFamily="18" charset="0"/>
              </a:rPr>
              <a:t>               Mrs. M. HEMAMALINI                                                                                                                                                                of                                                                                                                         					    </a:t>
            </a:r>
          </a:p>
          <a:p>
            <a:pPr>
              <a:buNone/>
            </a:pPr>
            <a:r>
              <a:rPr lang="en-US" sz="1700" b="1" dirty="0">
                <a:solidFill>
                  <a:srgbClr val="003300"/>
                </a:solidFill>
                <a:latin typeface="Times New Roman" pitchFamily="18" charset="0"/>
                <a:cs typeface="Times New Roman" pitchFamily="18" charset="0"/>
              </a:rPr>
              <a:t>              </a:t>
            </a:r>
            <a:r>
              <a:rPr lang="en-US" sz="1700" dirty="0">
                <a:solidFill>
                  <a:srgbClr val="003300"/>
                </a:solidFill>
                <a:latin typeface="Times New Roman" pitchFamily="18" charset="0"/>
                <a:cs typeface="Times New Roman" pitchFamily="18" charset="0"/>
              </a:rPr>
              <a:t>(Reg.No.A1701YOFM123)                                                                                                                                   </a:t>
            </a:r>
            <a:r>
              <a:rPr lang="en-US" sz="2600" b="1" dirty="0">
                <a:solidFill>
                  <a:srgbClr val="003300"/>
                </a:solidFill>
                <a:latin typeface="Times New Roman" pitchFamily="18" charset="0"/>
                <a:cs typeface="Times New Roman" pitchFamily="18" charset="0"/>
              </a:rPr>
              <a:t>Dr. V. DURAISAMI          </a:t>
            </a:r>
            <a:endParaRPr lang="en-IN" sz="2600" b="1" dirty="0">
              <a:solidFill>
                <a:srgbClr val="003300"/>
              </a:solidFill>
              <a:latin typeface="Times New Roman" pitchFamily="18" charset="0"/>
              <a:cs typeface="Times New Roman" pitchFamily="18" charset="0"/>
            </a:endParaRPr>
          </a:p>
          <a:p>
            <a:pPr>
              <a:buNone/>
            </a:pPr>
            <a:r>
              <a:rPr lang="en-US" sz="1800" b="1" dirty="0">
                <a:solidFill>
                  <a:srgbClr val="003300"/>
                </a:solidFill>
                <a:latin typeface="Times New Roman" pitchFamily="18" charset="0"/>
                <a:cs typeface="Times New Roman" pitchFamily="18" charset="0"/>
              </a:rPr>
              <a:t>                                                     </a:t>
            </a:r>
            <a:endParaRPr lang="en-IN" sz="1800" dirty="0">
              <a:solidFill>
                <a:srgbClr val="003300"/>
              </a:solidFill>
              <a:latin typeface="Times New Roman" pitchFamily="18" charset="0"/>
              <a:cs typeface="Times New Roman" pitchFamily="18" charset="0"/>
            </a:endParaRPr>
          </a:p>
        </p:txBody>
      </p:sp>
      <p:pic>
        <p:nvPicPr>
          <p:cNvPr id="4" name="Picture 3" descr="logo-tnpesu"/>
          <p:cNvPicPr/>
          <p:nvPr/>
        </p:nvPicPr>
        <p:blipFill>
          <a:blip r:embed="rId2" cstate="print"/>
          <a:srcRect l="22893" r="22893"/>
          <a:stretch>
            <a:fillRect/>
          </a:stretch>
        </p:blipFill>
        <p:spPr bwMode="auto">
          <a:xfrm>
            <a:off x="4406939" y="2706836"/>
            <a:ext cx="1092121" cy="13380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18158"/>
            <a:ext cx="8915400" cy="490067"/>
          </a:xfrm>
        </p:spPr>
        <p:txBody>
          <a:bodyPr>
            <a:normAutofit fontScale="90000"/>
          </a:bodyPr>
          <a:lstStyle/>
          <a:p>
            <a:pPr algn="ctr"/>
            <a:br>
              <a:rPr lang="en-US" b="1" dirty="0">
                <a:solidFill>
                  <a:srgbClr val="0000FF"/>
                </a:solidFill>
                <a:latin typeface="Times New Roman" pitchFamily="18" charset="0"/>
                <a:cs typeface="Times New Roman" pitchFamily="18" charset="0"/>
              </a:rPr>
            </a:br>
            <a:r>
              <a:rPr lang="en-US" b="1" dirty="0">
                <a:solidFill>
                  <a:srgbClr val="0000FF"/>
                </a:solidFill>
                <a:latin typeface="Times New Roman" pitchFamily="18" charset="0"/>
                <a:cs typeface="Times New Roman" pitchFamily="18" charset="0"/>
              </a:rPr>
              <a:t>TEST ADMINISTRATION</a:t>
            </a:r>
            <a:endParaRPr lang="en-US" dirty="0">
              <a:solidFill>
                <a:srgbClr val="0000FF"/>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875781"/>
              </p:ext>
            </p:extLst>
          </p:nvPr>
        </p:nvGraphicFramePr>
        <p:xfrm>
          <a:off x="914400" y="1447800"/>
          <a:ext cx="8153399" cy="4876800"/>
        </p:xfrm>
        <a:graphic>
          <a:graphicData uri="http://schemas.openxmlformats.org/drawingml/2006/table">
            <a:tbl>
              <a:tblPr firstRow="1" bandRow="1">
                <a:tableStyleId>{5C22544A-7EE6-4342-B048-85BDC9FD1C3A}</a:tableStyleId>
              </a:tblPr>
              <a:tblGrid>
                <a:gridCol w="314528">
                  <a:extLst>
                    <a:ext uri="{9D8B030D-6E8A-4147-A177-3AD203B41FA5}">
                      <a16:colId xmlns:a16="http://schemas.microsoft.com/office/drawing/2014/main" val="2740109061"/>
                    </a:ext>
                  </a:extLst>
                </a:gridCol>
                <a:gridCol w="1666672">
                  <a:extLst>
                    <a:ext uri="{9D8B030D-6E8A-4147-A177-3AD203B41FA5}">
                      <a16:colId xmlns:a16="http://schemas.microsoft.com/office/drawing/2014/main" val="20003"/>
                    </a:ext>
                  </a:extLst>
                </a:gridCol>
                <a:gridCol w="2286000">
                  <a:extLst>
                    <a:ext uri="{9D8B030D-6E8A-4147-A177-3AD203B41FA5}">
                      <a16:colId xmlns:a16="http://schemas.microsoft.com/office/drawing/2014/main" val="20001"/>
                    </a:ext>
                  </a:extLst>
                </a:gridCol>
                <a:gridCol w="3886199">
                  <a:extLst>
                    <a:ext uri="{9D8B030D-6E8A-4147-A177-3AD203B41FA5}">
                      <a16:colId xmlns:a16="http://schemas.microsoft.com/office/drawing/2014/main" val="20002"/>
                    </a:ext>
                  </a:extLst>
                </a:gridCol>
              </a:tblGrid>
              <a:tr h="685800">
                <a:tc>
                  <a:txBody>
                    <a:bodyPr/>
                    <a:lstStyle/>
                    <a:p>
                      <a:pPr marL="0" marR="0" algn="just">
                        <a:lnSpc>
                          <a:spcPct val="115000"/>
                        </a:lnSpc>
                        <a:spcBef>
                          <a:spcPts val="200"/>
                        </a:spcBef>
                        <a:spcAft>
                          <a:spcPts val="200"/>
                        </a:spcAft>
                      </a:pP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Times New Roman"/>
                          <a:ea typeface="Times New Roman"/>
                          <a:cs typeface="Times New Roman"/>
                        </a:rPr>
                        <a:t>VARIABLES</a:t>
                      </a:r>
                      <a:endParaRPr lang="en-US" sz="1400" dirty="0">
                        <a:latin typeface="Calibri"/>
                        <a:ea typeface="Times New Roman"/>
                        <a:cs typeface="Times New Roman"/>
                      </a:endParaRPr>
                    </a:p>
                  </a:txBody>
                  <a:tcPr marL="68580" marR="68580" marT="0" marB="0" anchor="ctr"/>
                </a:tc>
                <a:tc>
                  <a:txBody>
                    <a:bodyPr/>
                    <a:lstStyle/>
                    <a:p>
                      <a:pPr marL="0" marR="0" algn="ctr">
                        <a:lnSpc>
                          <a:spcPct val="115000"/>
                        </a:lnSpc>
                        <a:spcBef>
                          <a:spcPts val="200"/>
                        </a:spcBef>
                        <a:spcAft>
                          <a:spcPts val="200"/>
                        </a:spcAft>
                      </a:pPr>
                      <a:r>
                        <a:rPr lang="en-US" sz="1400" dirty="0">
                          <a:latin typeface="Calibri"/>
                          <a:ea typeface="Times New Roman"/>
                          <a:cs typeface="Times New Roman"/>
                        </a:rPr>
                        <a:t>MEASUREMENT</a:t>
                      </a:r>
                    </a:p>
                  </a:txBody>
                  <a:tcPr marL="68580" marR="68580" marT="0" marB="0" anchor="ctr"/>
                </a:tc>
                <a:tc>
                  <a:txBody>
                    <a:bodyPr/>
                    <a:lstStyle/>
                    <a:p>
                      <a:pPr marL="0" marR="0" algn="ctr">
                        <a:lnSpc>
                          <a:spcPct val="115000"/>
                        </a:lnSpc>
                        <a:spcBef>
                          <a:spcPts val="200"/>
                        </a:spcBef>
                        <a:spcAft>
                          <a:spcPts val="200"/>
                        </a:spcAft>
                      </a:pPr>
                      <a:r>
                        <a:rPr lang="en-US" sz="1400" b="1">
                          <a:latin typeface="Times New Roman"/>
                          <a:ea typeface="Times New Roman"/>
                          <a:cs typeface="Times New Roman"/>
                        </a:rPr>
                        <a:t>INSTRUMENTS USED</a:t>
                      </a:r>
                      <a:endParaRPr lang="en-US" sz="1400">
                        <a:latin typeface="Calibri"/>
                        <a:ea typeface="Times New Roman"/>
                        <a:cs typeface="Times New Roman"/>
                      </a:endParaRPr>
                    </a:p>
                  </a:txBody>
                  <a:tcPr marL="68580" marR="68580" marT="0" marB="0" anchor="ctr"/>
                </a:tc>
                <a:extLst>
                  <a:ext uri="{0D108BD9-81ED-4DB2-BD59-A6C34878D82A}">
                    <a16:rowId xmlns:a16="http://schemas.microsoft.com/office/drawing/2014/main" val="10000"/>
                  </a:ext>
                </a:extLst>
              </a:tr>
              <a:tr h="590136">
                <a:tc>
                  <a:txBody>
                    <a:bodyPr/>
                    <a:lstStyle/>
                    <a:p>
                      <a:pPr marL="0" marR="0" algn="just">
                        <a:lnSpc>
                          <a:spcPct val="115000"/>
                        </a:lnSpc>
                        <a:spcBef>
                          <a:spcPts val="200"/>
                        </a:spcBef>
                        <a:spcAft>
                          <a:spcPts val="200"/>
                        </a:spcAft>
                      </a:pPr>
                      <a:r>
                        <a:rPr lang="en-IN" sz="1100" b="1" dirty="0">
                          <a:latin typeface="Times New Roman"/>
                          <a:ea typeface="Times New Roman"/>
                          <a:cs typeface="Times New Roman"/>
                        </a:rPr>
                        <a:t>1.</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IN" sz="1400" b="1" dirty="0">
                          <a:latin typeface="Times New Roman"/>
                          <a:ea typeface="Times New Roman"/>
                          <a:cs typeface="Times New Roman"/>
                        </a:rPr>
                        <a:t>Flexibility </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IN" sz="1400" b="1" dirty="0">
                          <a:latin typeface="Times New Roman"/>
                          <a:ea typeface="Times New Roman"/>
                          <a:cs typeface="Times New Roman"/>
                        </a:rPr>
                        <a:t>Cm</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IN" sz="1400" b="1">
                          <a:latin typeface="Times New Roman"/>
                          <a:ea typeface="Times New Roman"/>
                          <a:cs typeface="Times New Roman"/>
                        </a:rPr>
                        <a:t>Sit and reach test box</a:t>
                      </a:r>
                      <a:endParaRPr lang="en-US" sz="140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745435">
                <a:tc>
                  <a:txBody>
                    <a:bodyPr/>
                    <a:lstStyle/>
                    <a:p>
                      <a:pPr marL="0" marR="0" algn="just">
                        <a:lnSpc>
                          <a:spcPct val="115000"/>
                        </a:lnSpc>
                        <a:spcBef>
                          <a:spcPts val="200"/>
                        </a:spcBef>
                        <a:spcAft>
                          <a:spcPts val="200"/>
                        </a:spcAft>
                      </a:pPr>
                      <a:r>
                        <a:rPr lang="en-IN" sz="1100" b="1" dirty="0">
                          <a:latin typeface="Times New Roman"/>
                          <a:ea typeface="Times New Roman"/>
                          <a:cs typeface="Times New Roman"/>
                        </a:rPr>
                        <a:t>2.</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Times New Roman"/>
                          <a:ea typeface="Times New Roman"/>
                          <a:cs typeface="Times New Roman"/>
                        </a:rPr>
                        <a:t>BMI </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Times New Roman"/>
                          <a:ea typeface="Times New Roman"/>
                          <a:cs typeface="Times New Roman"/>
                        </a:rPr>
                        <a:t>Kg/m2</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a:latin typeface="Times New Roman"/>
                          <a:ea typeface="Times New Roman"/>
                          <a:cs typeface="Times New Roman"/>
                        </a:rPr>
                        <a:t>Stadiometer and Weighing machine</a:t>
                      </a:r>
                      <a:endParaRPr lang="en-US" sz="140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600489">
                <a:tc>
                  <a:txBody>
                    <a:bodyPr/>
                    <a:lstStyle/>
                    <a:p>
                      <a:pPr marL="0" marR="0" algn="just">
                        <a:lnSpc>
                          <a:spcPct val="115000"/>
                        </a:lnSpc>
                        <a:spcBef>
                          <a:spcPts val="200"/>
                        </a:spcBef>
                        <a:spcAft>
                          <a:spcPts val="200"/>
                        </a:spcAft>
                      </a:pPr>
                      <a:r>
                        <a:rPr lang="en-IN" sz="1100" b="1">
                          <a:latin typeface="Times New Roman"/>
                          <a:ea typeface="Times New Roman"/>
                          <a:cs typeface="Times New Roman"/>
                        </a:rPr>
                        <a:t>3.</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a:latin typeface="Times New Roman"/>
                          <a:ea typeface="Times New Roman"/>
                          <a:cs typeface="Times New Roman"/>
                        </a:rPr>
                        <a:t>Systolic blood pressure</a:t>
                      </a:r>
                      <a:endParaRPr lang="en-US" sz="140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Times New Roman"/>
                          <a:ea typeface="Times New Roman"/>
                          <a:cs typeface="Times New Roman"/>
                        </a:rPr>
                        <a:t>mmHg</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dirty="0"/>
                        <a:t>Citizen make digital B.P monitor.</a:t>
                      </a:r>
                      <a:r>
                        <a:rPr lang="en-US" sz="1400" b="1" dirty="0">
                          <a:latin typeface="Times New Roman"/>
                          <a:ea typeface="Times New Roman"/>
                          <a:cs typeface="Times New Roman"/>
                        </a:rPr>
                        <a:t> </a:t>
                      </a:r>
                      <a:r>
                        <a:rPr lang="en-US" sz="1400" b="1" baseline="0" dirty="0">
                          <a:latin typeface="Times New Roman"/>
                          <a:ea typeface="Times New Roman"/>
                          <a:cs typeface="Times New Roman"/>
                        </a:rPr>
                        <a:t>style</a:t>
                      </a:r>
                      <a:endParaRPr lang="en-US" sz="1400" dirty="0">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578541">
                <a:tc>
                  <a:txBody>
                    <a:bodyPr/>
                    <a:lstStyle/>
                    <a:p>
                      <a:pPr marL="0" marR="0" algn="just">
                        <a:lnSpc>
                          <a:spcPct val="115000"/>
                        </a:lnSpc>
                        <a:spcBef>
                          <a:spcPts val="200"/>
                        </a:spcBef>
                        <a:spcAft>
                          <a:spcPts val="200"/>
                        </a:spcAft>
                      </a:pPr>
                      <a:r>
                        <a:rPr lang="en-IN" sz="1100" b="1">
                          <a:latin typeface="Times New Roman"/>
                          <a:ea typeface="Times New Roman"/>
                          <a:cs typeface="Times New Roman"/>
                        </a:rPr>
                        <a:t>4.</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IN" sz="1400" b="1" dirty="0">
                          <a:latin typeface="Times New Roman"/>
                          <a:ea typeface="Times New Roman"/>
                          <a:cs typeface="Times New Roman"/>
                        </a:rPr>
                        <a:t>Resting Pulse rate</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Times New Roman"/>
                          <a:ea typeface="Times New Roman"/>
                          <a:cs typeface="Times New Roman"/>
                        </a:rPr>
                        <a:t>Beats/min</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dirty="0"/>
                        <a:t>Digital Heart Rate by National Company, Japan.</a:t>
                      </a:r>
                      <a:endParaRPr lang="en-US" sz="1400" dirty="0">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480990">
                <a:tc>
                  <a:txBody>
                    <a:bodyPr/>
                    <a:lstStyle/>
                    <a:p>
                      <a:pPr marL="0" marR="0" algn="just">
                        <a:lnSpc>
                          <a:spcPct val="115000"/>
                        </a:lnSpc>
                        <a:spcBef>
                          <a:spcPts val="200"/>
                        </a:spcBef>
                        <a:spcAft>
                          <a:spcPts val="200"/>
                        </a:spcAft>
                      </a:pPr>
                      <a:r>
                        <a:rPr lang="en-IN" sz="1100" b="1">
                          <a:latin typeface="Times New Roman"/>
                          <a:ea typeface="Times New Roman"/>
                          <a:cs typeface="Times New Roman"/>
                        </a:rPr>
                        <a:t>5.</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Times New Roman"/>
                          <a:ea typeface="Times New Roman"/>
                          <a:cs typeface="Times New Roman"/>
                        </a:rPr>
                        <a:t> Stress </a:t>
                      </a:r>
                      <a:endParaRPr lang="en-US" sz="1400" dirty="0">
                        <a:latin typeface="Calibri"/>
                        <a:ea typeface="Times New Roman"/>
                        <a:cs typeface="Times New Roman"/>
                      </a:endParaRPr>
                    </a:p>
                  </a:txBody>
                  <a:tcPr marL="68580" marR="68580" marT="0" marB="0"/>
                </a:tc>
                <a:tc>
                  <a:txBody>
                    <a:bodyPr/>
                    <a:lstStyle/>
                    <a:p>
                      <a:pPr marL="0" marR="0" lvl="0" indent="0" algn="ctr" defTabSz="457200" rtl="0" eaLnBrk="1" fontAlgn="auto" latinLnBrk="0" hangingPunct="1">
                        <a:lnSpc>
                          <a:spcPct val="115000"/>
                        </a:lnSpc>
                        <a:spcBef>
                          <a:spcPts val="200"/>
                        </a:spcBef>
                        <a:spcAft>
                          <a:spcPts val="200"/>
                        </a:spcAft>
                        <a:buClrTx/>
                        <a:buSzTx/>
                        <a:buFontTx/>
                        <a:buNone/>
                        <a:tabLst/>
                        <a:defRPr/>
                      </a:pPr>
                      <a:r>
                        <a:rPr kumimoji="0" lang="en-IN" sz="1400" b="0" i="0" u="none" strike="noStrike" kern="1200" cap="none" spc="0" normalizeH="0" baseline="0" noProof="0">
                          <a:ln>
                            <a:noFill/>
                          </a:ln>
                          <a:solidFill>
                            <a:prstClr val="black"/>
                          </a:solidFill>
                          <a:effectLst/>
                          <a:uLnTx/>
                          <a:uFillTx/>
                          <a:latin typeface="Trebuchet MS" panose="020B0603020202020204"/>
                          <a:ea typeface="+mn-ea"/>
                          <a:cs typeface="+mn-cs"/>
                        </a:rPr>
                        <a:t>Marks</a:t>
                      </a:r>
                      <a:endParaRPr kumimoji="0" lang="en-US" sz="1400" b="0" i="0" u="none" strike="noStrike" kern="1200" cap="none" spc="0" normalizeH="0" baseline="0" noProof="0" dirty="0">
                        <a:ln>
                          <a:noFill/>
                        </a:ln>
                        <a:solidFill>
                          <a:prstClr val="black"/>
                        </a:solidFill>
                        <a:effectLst/>
                        <a:uLnTx/>
                        <a:uFillTx/>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IN" sz="1400" dirty="0"/>
                        <a:t>Stress questionnaire constructed by </a:t>
                      </a:r>
                      <a:r>
                        <a:rPr lang="en-IN" sz="1400" dirty="0" err="1"/>
                        <a:t>Dr.</a:t>
                      </a:r>
                      <a:r>
                        <a:rPr lang="en-IN" sz="1400" dirty="0"/>
                        <a:t> </a:t>
                      </a:r>
                      <a:r>
                        <a:rPr lang="en-IN" sz="1400" dirty="0" err="1"/>
                        <a:t>Latha</a:t>
                      </a:r>
                      <a:r>
                        <a:rPr lang="en-IN" sz="1400" dirty="0"/>
                        <a:t> Satish (1997) </a:t>
                      </a:r>
                      <a:endParaRPr lang="en-US" sz="1400" dirty="0">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585395">
                <a:tc>
                  <a:txBody>
                    <a:bodyPr/>
                    <a:lstStyle/>
                    <a:p>
                      <a:pPr marL="0" marR="0" algn="just">
                        <a:lnSpc>
                          <a:spcPct val="115000"/>
                        </a:lnSpc>
                        <a:spcBef>
                          <a:spcPts val="200"/>
                        </a:spcBef>
                        <a:spcAft>
                          <a:spcPts val="200"/>
                        </a:spcAft>
                      </a:pPr>
                      <a:r>
                        <a:rPr lang="en-IN" sz="1100" b="1" dirty="0">
                          <a:latin typeface="Times New Roman"/>
                          <a:ea typeface="Times New Roman"/>
                          <a:cs typeface="Times New Roman"/>
                        </a:rPr>
                        <a:t>6.</a:t>
                      </a:r>
                      <a:endParaRPr lang="en-US" sz="11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Calibri"/>
                          <a:ea typeface="Times New Roman"/>
                          <a:cs typeface="Times New Roman"/>
                        </a:rPr>
                        <a:t>Anxiety</a:t>
                      </a:r>
                    </a:p>
                  </a:txBody>
                  <a:tcPr marL="68580" marR="68580" marT="0" marB="0"/>
                </a:tc>
                <a:tc>
                  <a:txBody>
                    <a:bodyPr/>
                    <a:lstStyle/>
                    <a:p>
                      <a:pPr marL="0" marR="0" lvl="0" indent="0" algn="ctr" defTabSz="457200" rtl="0" eaLnBrk="1" fontAlgn="auto" latinLnBrk="0" hangingPunct="1">
                        <a:lnSpc>
                          <a:spcPct val="115000"/>
                        </a:lnSpc>
                        <a:spcBef>
                          <a:spcPts val="200"/>
                        </a:spcBef>
                        <a:spcAft>
                          <a:spcPts val="20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Trebuchet MS" panose="020B0603020202020204"/>
                          <a:ea typeface="+mn-ea"/>
                          <a:cs typeface="+mn-cs"/>
                        </a:rPr>
                        <a:t>Marks</a:t>
                      </a:r>
                      <a:endParaRPr kumimoji="0" lang="en-US" sz="1400" b="0" i="0" u="none" strike="noStrike" kern="1200" cap="none" spc="0" normalizeH="0" baseline="0" noProof="0" dirty="0">
                        <a:ln>
                          <a:noFill/>
                        </a:ln>
                        <a:solidFill>
                          <a:prstClr val="black"/>
                        </a:solidFill>
                        <a:effectLst/>
                        <a:uLnTx/>
                        <a:uFillTx/>
                        <a:latin typeface="Calibri"/>
                        <a:ea typeface="Times New Roman"/>
                        <a:cs typeface="Times New Roman"/>
                      </a:endParaRPr>
                    </a:p>
                  </a:txBody>
                  <a:tcPr marL="68580" marR="68580" marT="0" marB="0"/>
                </a:tc>
                <a:tc>
                  <a:txBody>
                    <a:bodyPr/>
                    <a:lstStyle/>
                    <a:p>
                      <a:pPr marL="0" marR="0" indent="-914400" algn="ctr">
                        <a:lnSpc>
                          <a:spcPct val="115000"/>
                        </a:lnSpc>
                        <a:spcBef>
                          <a:spcPts val="200"/>
                        </a:spcBef>
                        <a:spcAft>
                          <a:spcPts val="200"/>
                        </a:spcAft>
                      </a:pPr>
                      <a:r>
                        <a:rPr lang="en-IN" sz="1400" dirty="0"/>
                        <a:t>Questionnaire (Spiel </a:t>
                      </a:r>
                      <a:r>
                        <a:rPr lang="en-IN" sz="1400" dirty="0" err="1"/>
                        <a:t>berker</a:t>
                      </a:r>
                      <a:r>
                        <a:rPr lang="en-IN" sz="1400" dirty="0"/>
                        <a:t>)</a:t>
                      </a:r>
                      <a:endParaRPr lang="en-US" sz="1400" dirty="0">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610014">
                <a:tc>
                  <a:txBody>
                    <a:bodyPr/>
                    <a:lstStyle/>
                    <a:p>
                      <a:pPr marL="0" marR="0" algn="just">
                        <a:lnSpc>
                          <a:spcPct val="115000"/>
                        </a:lnSpc>
                        <a:spcBef>
                          <a:spcPts val="200"/>
                        </a:spcBef>
                        <a:spcAft>
                          <a:spcPts val="200"/>
                        </a:spcAft>
                      </a:pPr>
                      <a:r>
                        <a:rPr lang="en-IN" sz="1100" b="1">
                          <a:latin typeface="Times New Roman"/>
                          <a:ea typeface="Times New Roman"/>
                          <a:cs typeface="Times New Roman"/>
                        </a:rPr>
                        <a:t>7.</a:t>
                      </a:r>
                      <a:endParaRPr lang="en-US" sz="110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b="1" dirty="0">
                          <a:latin typeface="Calibri"/>
                          <a:ea typeface="Times New Roman"/>
                          <a:cs typeface="Times New Roman"/>
                        </a:rPr>
                        <a:t>Adjustment</a:t>
                      </a:r>
                    </a:p>
                  </a:txBody>
                  <a:tcPr marL="68580" marR="68580" marT="0" marB="0"/>
                </a:tc>
                <a:tc>
                  <a:txBody>
                    <a:bodyPr/>
                    <a:lstStyle/>
                    <a:p>
                      <a:pPr marL="0" marR="0" algn="ctr">
                        <a:lnSpc>
                          <a:spcPct val="115000"/>
                        </a:lnSpc>
                        <a:spcBef>
                          <a:spcPts val="200"/>
                        </a:spcBef>
                        <a:spcAft>
                          <a:spcPts val="200"/>
                        </a:spcAft>
                      </a:pPr>
                      <a:r>
                        <a:rPr lang="en-IN" sz="1400" dirty="0"/>
                        <a:t>Marks</a:t>
                      </a:r>
                      <a:endParaRPr lang="en-US" sz="1400" dirty="0">
                        <a:latin typeface="Calibri"/>
                        <a:ea typeface="Times New Roman"/>
                        <a:cs typeface="Times New Roman"/>
                      </a:endParaRPr>
                    </a:p>
                  </a:txBody>
                  <a:tcPr marL="68580" marR="68580" marT="0" marB="0"/>
                </a:tc>
                <a:tc>
                  <a:txBody>
                    <a:bodyPr/>
                    <a:lstStyle/>
                    <a:p>
                      <a:pPr marL="0" marR="0" algn="ctr">
                        <a:lnSpc>
                          <a:spcPct val="115000"/>
                        </a:lnSpc>
                        <a:spcBef>
                          <a:spcPts val="200"/>
                        </a:spcBef>
                        <a:spcAft>
                          <a:spcPts val="200"/>
                        </a:spcAft>
                      </a:pPr>
                      <a:r>
                        <a:rPr lang="en-US" sz="1400" dirty="0"/>
                        <a:t>Adjustment Inventory by H.S. Asthana</a:t>
                      </a:r>
                      <a:endParaRPr lang="en-US" sz="1400" dirty="0">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413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019800" cy="1219200"/>
          </a:xfrm>
        </p:spPr>
        <p:txBody>
          <a:bodyPr/>
          <a:lstStyle/>
          <a:p>
            <a:r>
              <a:rPr lang="en-US" sz="3600" dirty="0">
                <a:latin typeface="Times New Roman" pitchFamily="18" charset="0"/>
                <a:cs typeface="Times New Roman" pitchFamily="18" charset="0"/>
              </a:rPr>
              <a:t>STATISTICAL ANALYSIS </a:t>
            </a:r>
            <a:br>
              <a:rPr lang="en-IN" sz="3600" dirty="0">
                <a:latin typeface="Times New Roman" pitchFamily="18" charset="0"/>
                <a:cs typeface="Times New Roman" pitchFamily="18" charset="0"/>
              </a:rPr>
            </a:br>
            <a:endParaRPr lang="en-IN"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683126" y="1488613"/>
            <a:ext cx="8537074" cy="3880773"/>
          </a:xfrm>
        </p:spPr>
        <p:txBody>
          <a:bodyPr>
            <a:normAutofit/>
          </a:bodyPr>
          <a:lstStyle/>
          <a:p>
            <a:pPr algn="just">
              <a:lnSpc>
                <a:spcPct val="150000"/>
              </a:lnSpc>
              <a:buNone/>
            </a:pPr>
            <a:r>
              <a:rPr lang="en-US" sz="2400" dirty="0">
                <a:latin typeface="Times New Roman" pitchFamily="18" charset="0"/>
                <a:cs typeface="Times New Roman" pitchFamily="18" charset="0"/>
              </a:rPr>
              <a:t>	The Analysis of Co-variance was used to find out the significant mean differences between the pre-test and post-test, and </a:t>
            </a:r>
            <a:r>
              <a:rPr lang="en-US" sz="2400" dirty="0" err="1">
                <a:latin typeface="Times New Roman" pitchFamily="18" charset="0"/>
                <a:cs typeface="Times New Roman" pitchFamily="18" charset="0"/>
              </a:rPr>
              <a:t>Scheffe’s</a:t>
            </a:r>
            <a:r>
              <a:rPr lang="en-US" sz="2400" dirty="0">
                <a:latin typeface="Times New Roman" pitchFamily="18" charset="0"/>
                <a:cs typeface="Times New Roman" pitchFamily="18" charset="0"/>
              </a:rPr>
              <a:t> post hoc test was used to find out the paired mean differences,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5976"/>
            <a:ext cx="8915400" cy="1143000"/>
          </a:xfrm>
        </p:spPr>
        <p:txBody>
          <a:bodyPr>
            <a:normAutofit/>
          </a:bodyPr>
          <a:lstStyle/>
          <a:p>
            <a:pPr algn="ctr"/>
            <a:r>
              <a:rPr lang="en-US" sz="3200" b="1" dirty="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RESULTS  AND   DISCUSSIONS</a:t>
            </a:r>
            <a:endParaRPr lang="en-US" sz="3200" dirty="0">
              <a:solidFill>
                <a:srgbClr val="0000FF"/>
              </a:solidFill>
              <a:latin typeface="Times New Roman" pitchFamily="18" charset="0"/>
              <a:cs typeface="Times New Roman" pitchFamily="18" charset="0"/>
            </a:endParaRPr>
          </a:p>
        </p:txBody>
      </p:sp>
      <p:sp>
        <p:nvSpPr>
          <p:cNvPr id="25601" name="Rectangle 1"/>
          <p:cNvSpPr>
            <a:spLocks noChangeArrowheads="1"/>
          </p:cNvSpPr>
          <p:nvPr/>
        </p:nvSpPr>
        <p:spPr bwMode="auto">
          <a:xfrm>
            <a:off x="1426245" y="625739"/>
            <a:ext cx="674870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CALCULATION OF ANALYSIS OF COVARIANCE ON FLEXIBILITY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OF EXPERIMENTAL GROUP I, II, AND CONTROL GROUP</a:t>
            </a:r>
            <a:endParaRPr kumimoji="0" lang="en-US" sz="1600" b="0" i="0" u="none" strike="noStrike" cap="none" normalizeH="0" baseline="0" dirty="0">
              <a:ln>
                <a:noFill/>
              </a:ln>
              <a:solidFill>
                <a:srgbClr val="0000FF"/>
              </a:solidFill>
              <a:effectLst/>
              <a:latin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49062194"/>
              </p:ext>
            </p:extLst>
          </p:nvPr>
        </p:nvGraphicFramePr>
        <p:xfrm>
          <a:off x="685800" y="1600200"/>
          <a:ext cx="8724901" cy="4343401"/>
        </p:xfrm>
        <a:graphic>
          <a:graphicData uri="http://schemas.openxmlformats.org/drawingml/2006/table">
            <a:tbl>
              <a:tblPr/>
              <a:tblGrid>
                <a:gridCol w="846173">
                  <a:extLst>
                    <a:ext uri="{9D8B030D-6E8A-4147-A177-3AD203B41FA5}">
                      <a16:colId xmlns:a16="http://schemas.microsoft.com/office/drawing/2014/main" val="20000"/>
                    </a:ext>
                  </a:extLst>
                </a:gridCol>
                <a:gridCol w="1251160">
                  <a:extLst>
                    <a:ext uri="{9D8B030D-6E8A-4147-A177-3AD203B41FA5}">
                      <a16:colId xmlns:a16="http://schemas.microsoft.com/office/drawing/2014/main" val="20001"/>
                    </a:ext>
                  </a:extLst>
                </a:gridCol>
                <a:gridCol w="1258399">
                  <a:extLst>
                    <a:ext uri="{9D8B030D-6E8A-4147-A177-3AD203B41FA5}">
                      <a16:colId xmlns:a16="http://schemas.microsoft.com/office/drawing/2014/main" val="20002"/>
                    </a:ext>
                  </a:extLst>
                </a:gridCol>
                <a:gridCol w="1006720">
                  <a:extLst>
                    <a:ext uri="{9D8B030D-6E8A-4147-A177-3AD203B41FA5}">
                      <a16:colId xmlns:a16="http://schemas.microsoft.com/office/drawing/2014/main" val="20003"/>
                    </a:ext>
                  </a:extLst>
                </a:gridCol>
                <a:gridCol w="838932">
                  <a:extLst>
                    <a:ext uri="{9D8B030D-6E8A-4147-A177-3AD203B41FA5}">
                      <a16:colId xmlns:a16="http://schemas.microsoft.com/office/drawing/2014/main" val="20004"/>
                    </a:ext>
                  </a:extLst>
                </a:gridCol>
                <a:gridCol w="995243">
                  <a:extLst>
                    <a:ext uri="{9D8B030D-6E8A-4147-A177-3AD203B41FA5}">
                      <a16:colId xmlns:a16="http://schemas.microsoft.com/office/drawing/2014/main" val="20005"/>
                    </a:ext>
                  </a:extLst>
                </a:gridCol>
                <a:gridCol w="598729">
                  <a:extLst>
                    <a:ext uri="{9D8B030D-6E8A-4147-A177-3AD203B41FA5}">
                      <a16:colId xmlns:a16="http://schemas.microsoft.com/office/drawing/2014/main" val="20006"/>
                    </a:ext>
                  </a:extLst>
                </a:gridCol>
                <a:gridCol w="1090613">
                  <a:extLst>
                    <a:ext uri="{9D8B030D-6E8A-4147-A177-3AD203B41FA5}">
                      <a16:colId xmlns:a16="http://schemas.microsoft.com/office/drawing/2014/main" val="20007"/>
                    </a:ext>
                  </a:extLst>
                </a:gridCol>
                <a:gridCol w="838932">
                  <a:extLst>
                    <a:ext uri="{9D8B030D-6E8A-4147-A177-3AD203B41FA5}">
                      <a16:colId xmlns:a16="http://schemas.microsoft.com/office/drawing/2014/main" val="20008"/>
                    </a:ext>
                  </a:extLst>
                </a:gridCol>
              </a:tblGrid>
              <a:tr h="965992">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Test</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EX.GR -</a:t>
                      </a:r>
                      <a:r>
                        <a:rPr lang="en-US" sz="1400" b="1" baseline="0" dirty="0">
                          <a:latin typeface="Times New Roman" pitchFamily="18" charset="0"/>
                          <a:ea typeface="Times New Roman"/>
                          <a:cs typeface="Times New Roman" pitchFamily="18" charset="0"/>
                        </a:rPr>
                        <a:t>I YPWD</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EX.GR-</a:t>
                      </a:r>
                      <a:r>
                        <a:rPr lang="en-US" sz="1400" b="1" baseline="0" dirty="0">
                          <a:latin typeface="Times New Roman" pitchFamily="18" charset="0"/>
                          <a:ea typeface="Times New Roman"/>
                          <a:cs typeface="Times New Roman" pitchFamily="18" charset="0"/>
                        </a:rPr>
                        <a:t> II YPWOD</a:t>
                      </a:r>
                      <a:endParaRPr lang="en-US" sz="1400" b="1"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Times New Roman" pitchFamily="18" charset="0"/>
                          <a:ea typeface="Times New Roman"/>
                          <a:cs typeface="Times New Roman" pitchFamily="18" charset="0"/>
                        </a:rPr>
                        <a:t>CONT.</a:t>
                      </a:r>
                      <a:r>
                        <a:rPr lang="en-US" sz="1400" b="1" baseline="0" dirty="0">
                          <a:latin typeface="Times New Roman" pitchFamily="18" charset="0"/>
                          <a:ea typeface="Times New Roman"/>
                          <a:cs typeface="Times New Roman" pitchFamily="18" charset="0"/>
                        </a:rPr>
                        <a:t> GROUP</a:t>
                      </a:r>
                      <a:endParaRPr lang="en-US" sz="1400" b="1"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latin typeface="Times New Roman" pitchFamily="18" charset="0"/>
                          <a:ea typeface="Times New Roman"/>
                          <a:cs typeface="Times New Roman" pitchFamily="18" charset="0"/>
                        </a:rPr>
                        <a:t>sv</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ss</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Df</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MS</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F</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82997">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Pre test</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33.707</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32.827</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33.400</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A</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5.985778</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2.00</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2.992889</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1.091</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2997">
                <a:tc>
                  <a:txBody>
                    <a:bodyPr/>
                    <a:lstStyle/>
                    <a:p>
                      <a:pPr marL="0" marR="0" algn="ctr">
                        <a:lnSpc>
                          <a:spcPct val="115000"/>
                        </a:lnSpc>
                        <a:spcBef>
                          <a:spcPts val="0"/>
                        </a:spcBef>
                        <a:spcAft>
                          <a:spcPts val="0"/>
                        </a:spcAft>
                      </a:pP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W</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115.1587</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42.00</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2.741873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9779">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Post test</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39.100</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35.613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33.333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A</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253.05</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2.00</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126.5242</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47.139*</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2997">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W</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112.73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42.00</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2.684063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9779">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Adjusted</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38.82</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35.96</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33.27</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Times New Roman" pitchFamily="18" charset="0"/>
                          <a:ea typeface="Times New Roman"/>
                          <a:cs typeface="Times New Roman" pitchFamily="18" charset="0"/>
                        </a:rPr>
                        <a:t>A</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229.6261</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2.00</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114.813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85.080*</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0006"/>
                  </a:ext>
                </a:extLst>
              </a:tr>
              <a:tr h="429081">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55.3277</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41.00</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1.349456</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 </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9779">
                <a:tc>
                  <a:txBody>
                    <a:bodyPr/>
                    <a:lstStyle/>
                    <a:p>
                      <a:pPr marL="0" marR="0" algn="ctr">
                        <a:lnSpc>
                          <a:spcPct val="115000"/>
                        </a:lnSpc>
                        <a:spcBef>
                          <a:spcPts val="0"/>
                        </a:spcBef>
                        <a:spcAft>
                          <a:spcPts val="0"/>
                        </a:spcAft>
                      </a:pPr>
                      <a:r>
                        <a:rPr lang="en-US" sz="1400" b="1">
                          <a:latin typeface="Times New Roman" pitchFamily="18" charset="0"/>
                          <a:ea typeface="Times New Roman"/>
                          <a:cs typeface="Times New Roman" pitchFamily="18" charset="0"/>
                        </a:rPr>
                        <a:t>Mean gain</a:t>
                      </a:r>
                      <a:endParaRPr lang="en-US" sz="140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5.4</a:t>
                      </a: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2.793</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0.67</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W </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8445" marR="684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44481383"/>
              </p:ext>
            </p:extLst>
          </p:nvPr>
        </p:nvGraphicFramePr>
        <p:xfrm>
          <a:off x="1219200" y="1981200"/>
          <a:ext cx="7848599" cy="2920492"/>
        </p:xfrm>
        <a:graphic>
          <a:graphicData uri="http://schemas.openxmlformats.org/drawingml/2006/table">
            <a:tbl>
              <a:tblPr/>
              <a:tblGrid>
                <a:gridCol w="1633203">
                  <a:extLst>
                    <a:ext uri="{9D8B030D-6E8A-4147-A177-3AD203B41FA5}">
                      <a16:colId xmlns:a16="http://schemas.microsoft.com/office/drawing/2014/main" val="20000"/>
                    </a:ext>
                  </a:extLst>
                </a:gridCol>
                <a:gridCol w="1739009">
                  <a:extLst>
                    <a:ext uri="{9D8B030D-6E8A-4147-A177-3AD203B41FA5}">
                      <a16:colId xmlns:a16="http://schemas.microsoft.com/office/drawing/2014/main" val="20001"/>
                    </a:ext>
                  </a:extLst>
                </a:gridCol>
                <a:gridCol w="2116110">
                  <a:extLst>
                    <a:ext uri="{9D8B030D-6E8A-4147-A177-3AD203B41FA5}">
                      <a16:colId xmlns:a16="http://schemas.microsoft.com/office/drawing/2014/main" val="20002"/>
                    </a:ext>
                  </a:extLst>
                </a:gridCol>
                <a:gridCol w="1445878">
                  <a:extLst>
                    <a:ext uri="{9D8B030D-6E8A-4147-A177-3AD203B41FA5}">
                      <a16:colId xmlns:a16="http://schemas.microsoft.com/office/drawing/2014/main" val="20003"/>
                    </a:ext>
                  </a:extLst>
                </a:gridCol>
                <a:gridCol w="914399">
                  <a:extLst>
                    <a:ext uri="{9D8B030D-6E8A-4147-A177-3AD203B41FA5}">
                      <a16:colId xmlns:a16="http://schemas.microsoft.com/office/drawing/2014/main" val="20004"/>
                    </a:ext>
                  </a:extLst>
                </a:gridCol>
              </a:tblGrid>
              <a:tr h="1188720">
                <a:tc>
                  <a:txBody>
                    <a:bodyPr/>
                    <a:lstStyle/>
                    <a:p>
                      <a:pPr marL="0" marR="0" algn="ctr">
                        <a:lnSpc>
                          <a:spcPct val="115000"/>
                        </a:lnSpc>
                        <a:spcBef>
                          <a:spcPts val="0"/>
                        </a:spcBef>
                        <a:spcAft>
                          <a:spcPts val="0"/>
                        </a:spcAft>
                      </a:pPr>
                      <a:r>
                        <a:rPr lang="en-US" sz="1800" b="1" dirty="0">
                          <a:solidFill>
                            <a:srgbClr val="000000"/>
                          </a:solidFill>
                          <a:latin typeface="Times New Roman"/>
                          <a:ea typeface="Times New Roman"/>
                          <a:cs typeface="Times New Roman"/>
                        </a:rPr>
                        <a:t>Ex. GR- I</a:t>
                      </a:r>
                      <a:endParaRPr lang="en-US"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Times New Roman"/>
                          <a:ea typeface="Times New Roman"/>
                          <a:cs typeface="Times New Roman"/>
                        </a:rPr>
                        <a:t>Ex. GR- II</a:t>
                      </a:r>
                      <a:endParaRPr lang="en-US"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err="1">
                          <a:latin typeface="Times New Roman"/>
                          <a:ea typeface="Times New Roman"/>
                          <a:cs typeface="Times New Roman"/>
                        </a:rPr>
                        <a:t>Cont.Gr</a:t>
                      </a:r>
                      <a:r>
                        <a:rPr lang="en-US" sz="1800" b="1" dirty="0">
                          <a:latin typeface="Times New Roman"/>
                          <a:ea typeface="Times New Roman"/>
                          <a:cs typeface="Times New Roman"/>
                        </a:rPr>
                        <a:t>.</a:t>
                      </a:r>
                      <a:endParaRPr lang="en-US"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Times New Roman"/>
                          <a:ea typeface="Times New Roman"/>
                          <a:cs typeface="Times New Roman"/>
                        </a:rPr>
                        <a:t>Mean </a:t>
                      </a:r>
                      <a:r>
                        <a:rPr lang="en-US" sz="1800" b="1" dirty="0" err="1">
                          <a:solidFill>
                            <a:srgbClr val="000000"/>
                          </a:solidFill>
                          <a:latin typeface="Times New Roman"/>
                          <a:ea typeface="Times New Roman"/>
                          <a:cs typeface="Times New Roman"/>
                        </a:rPr>
                        <a:t>Dif</a:t>
                      </a:r>
                      <a:endParaRPr lang="en-US"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000000"/>
                          </a:solidFill>
                          <a:latin typeface="Times New Roman"/>
                          <a:ea typeface="Times New Roman"/>
                          <a:cs typeface="Times New Roman"/>
                        </a:rPr>
                        <a:t>C.I</a:t>
                      </a:r>
                      <a:endParaRPr lang="en-US"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4360">
                <a:tc>
                  <a:txBody>
                    <a:bodyPr/>
                    <a:lstStyle/>
                    <a:p>
                      <a:pPr marL="0" marR="0" algn="ctr">
                        <a:lnSpc>
                          <a:spcPct val="115000"/>
                        </a:lnSpc>
                        <a:spcBef>
                          <a:spcPts val="0"/>
                        </a:spcBef>
                        <a:spcAft>
                          <a:spcPts val="0"/>
                        </a:spcAft>
                      </a:pPr>
                      <a:r>
                        <a:rPr lang="en-US" sz="1800" b="1">
                          <a:solidFill>
                            <a:srgbClr val="FF0000"/>
                          </a:solidFill>
                          <a:latin typeface="Times New Roman"/>
                          <a:ea typeface="Times New Roman"/>
                          <a:cs typeface="Times New Roman"/>
                        </a:rPr>
                        <a:t>38.82</a:t>
                      </a:r>
                      <a:endParaRPr lang="en-US" sz="1600" b="1">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latin typeface="Times New Roman"/>
                          <a:ea typeface="Times New Roman"/>
                          <a:cs typeface="Times New Roman"/>
                        </a:rPr>
                        <a:t>35.96 </a:t>
                      </a: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dirty="0">
                          <a:solidFill>
                            <a:srgbClr val="0070C0"/>
                          </a:solidFill>
                          <a:latin typeface="Times New Roman"/>
                          <a:ea typeface="Times New Roman"/>
                          <a:cs typeface="Times New Roman"/>
                        </a:rPr>
                        <a:t>2.865*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800" b="1" dirty="0">
                          <a:solidFill>
                            <a:srgbClr val="7030A0"/>
                          </a:solidFill>
                          <a:latin typeface="Times New Roman"/>
                          <a:ea typeface="Times New Roman"/>
                          <a:cs typeface="Times New Roman"/>
                        </a:rPr>
                        <a:t>1.2308</a:t>
                      </a:r>
                      <a:endParaRPr lang="en-US" sz="16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4360">
                <a:tc>
                  <a:txBody>
                    <a:bodyPr/>
                    <a:lstStyle/>
                    <a:p>
                      <a:pPr marL="0" marR="0" algn="ctr">
                        <a:lnSpc>
                          <a:spcPct val="115000"/>
                        </a:lnSpc>
                        <a:spcBef>
                          <a:spcPts val="0"/>
                        </a:spcBef>
                        <a:spcAft>
                          <a:spcPts val="0"/>
                        </a:spcAft>
                      </a:pPr>
                      <a:r>
                        <a:rPr lang="en-US" sz="1800" b="1" dirty="0">
                          <a:solidFill>
                            <a:srgbClr val="FF0000"/>
                          </a:solidFill>
                          <a:latin typeface="Times New Roman"/>
                          <a:ea typeface="Times New Roman"/>
                          <a:cs typeface="Times New Roman"/>
                        </a:rPr>
                        <a:t>38.82 </a:t>
                      </a: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FF0000"/>
                          </a:solidFill>
                          <a:latin typeface="Times New Roman"/>
                          <a:ea typeface="Times New Roman"/>
                          <a:cs typeface="Times New Roman"/>
                        </a:rPr>
                        <a:t>33.27</a:t>
                      </a:r>
                      <a:endParaRPr lang="en-US" sz="1600" b="1">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dirty="0">
                          <a:solidFill>
                            <a:srgbClr val="0070C0"/>
                          </a:solidFill>
                          <a:latin typeface="Times New Roman"/>
                          <a:ea typeface="Times New Roman"/>
                          <a:cs typeface="Times New Roman"/>
                        </a:rPr>
                        <a:t>5.550*</a:t>
                      </a: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490283">
                <a:tc>
                  <a:txBody>
                    <a:bodyPr/>
                    <a:lstStyle/>
                    <a:p>
                      <a:pPr marL="0" marR="0" algn="ctr">
                        <a:lnSpc>
                          <a:spcPct val="115000"/>
                        </a:lnSpc>
                        <a:spcBef>
                          <a:spcPts val="0"/>
                        </a:spcBef>
                        <a:spcAft>
                          <a:spcPts val="0"/>
                        </a:spcAft>
                      </a:pP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endParaRPr lang="en-US" sz="1600" b="1" dirty="0">
                        <a:solidFill>
                          <a:srgbClr val="FF0000"/>
                        </a:solidFill>
                        <a:latin typeface="Times New Roman"/>
                        <a:ea typeface="Times New Roman"/>
                        <a:cs typeface="Times New Roman"/>
                      </a:endParaRPr>
                    </a:p>
                    <a:p>
                      <a:pPr marL="0" marR="0" lvl="0" indent="0" algn="ctr" defTabSz="457200" rtl="0" eaLnBrk="1" fontAlgn="auto" latinLnBrk="0" hangingPunct="1">
                        <a:lnSpc>
                          <a:spcPct val="115000"/>
                        </a:lnSpc>
                        <a:spcBef>
                          <a:spcPts val="0"/>
                        </a:spcBef>
                        <a:spcAft>
                          <a:spcPts val="0"/>
                        </a:spcAft>
                        <a:buClrTx/>
                        <a:buSzTx/>
                        <a:buFontTx/>
                        <a:buNone/>
                        <a:tabLst/>
                        <a:defRPr/>
                      </a:pPr>
                      <a:r>
                        <a:rPr lang="en-US" sz="1600" b="1" dirty="0">
                          <a:solidFill>
                            <a:srgbClr val="FF0000"/>
                          </a:solidFill>
                          <a:latin typeface="Times New Roman"/>
                          <a:ea typeface="Times New Roman"/>
                          <a:cs typeface="Times New Roman"/>
                        </a:rPr>
                        <a:t>35.96 </a:t>
                      </a: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latin typeface="Times New Roman"/>
                          <a:ea typeface="Times New Roman"/>
                          <a:cs typeface="Times New Roman"/>
                        </a:rPr>
                        <a:t>33.27 </a:t>
                      </a: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1" dirty="0">
                          <a:solidFill>
                            <a:srgbClr val="0070C0"/>
                          </a:solidFill>
                          <a:latin typeface="Times New Roman"/>
                          <a:ea typeface="Times New Roman"/>
                          <a:cs typeface="Times New Roman"/>
                        </a:rPr>
                        <a:t>2.685*</a:t>
                      </a:r>
                      <a:endParaRPr lang="en-US" sz="1600" b="1"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24577" name="Rectangle 1"/>
          <p:cNvSpPr>
            <a:spLocks noChangeArrowheads="1"/>
          </p:cNvSpPr>
          <p:nvPr/>
        </p:nvSpPr>
        <p:spPr bwMode="auto">
          <a:xfrm>
            <a:off x="1143000" y="609600"/>
            <a:ext cx="651396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DIFFERENCE OF EXPERIMENTAL GROUP I, II AND CONTROL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GROUP ON FLEXIBILTY</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6563" name="Rectangle 3"/>
          <p:cNvSpPr>
            <a:spLocks noChangeArrowheads="1"/>
          </p:cNvSpPr>
          <p:nvPr/>
        </p:nvSpPr>
        <p:spPr bwMode="auto">
          <a:xfrm>
            <a:off x="990600" y="457201"/>
            <a:ext cx="8001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BAR DIAGRAM SHOWING PRE, POST AND ADJUSTED POST TEST VALUES OF  EXPERIMENTAL GROUP I, II AND  CONTROL GROUP  ON FLEXIBILITY</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5" name=" 380">
            <a:extLst>
              <a:ext uri="{FF2B5EF4-FFF2-40B4-BE49-F238E27FC236}">
                <a16:creationId xmlns:a16="http://schemas.microsoft.com/office/drawing/2014/main" id="{C214144A-FD31-4C6A-ABD0-B6D9D63BE7C4}"/>
              </a:ext>
            </a:extLst>
          </p:cNvPr>
          <p:cNvGrpSpPr>
            <a:grpSpLocks/>
          </p:cNvGrpSpPr>
          <p:nvPr/>
        </p:nvGrpSpPr>
        <p:grpSpPr bwMode="auto">
          <a:xfrm>
            <a:off x="2512061" y="865188"/>
            <a:ext cx="4881882" cy="5127625"/>
            <a:chOff x="2245" y="1290"/>
            <a:chExt cx="9110" cy="9200"/>
          </a:xfrm>
        </p:grpSpPr>
        <p:sp>
          <p:nvSpPr>
            <p:cNvPr id="7" name=" 431">
              <a:extLst>
                <a:ext uri="{FF2B5EF4-FFF2-40B4-BE49-F238E27FC236}">
                  <a16:creationId xmlns:a16="http://schemas.microsoft.com/office/drawing/2014/main" id="{4F55966B-E045-47F8-98AD-42AED37211A0}"/>
                </a:ext>
              </a:extLst>
            </p:cNvPr>
            <p:cNvSpPr>
              <a:spLocks/>
            </p:cNvSpPr>
            <p:nvPr/>
          </p:nvSpPr>
          <p:spPr bwMode="auto">
            <a:xfrm>
              <a:off x="7894" y="7083"/>
              <a:ext cx="3452" cy="2126"/>
            </a:xfrm>
            <a:custGeom>
              <a:avLst/>
              <a:gdLst>
                <a:gd name="T0" fmla="*/ 2909 w 3452"/>
                <a:gd name="T1" fmla="*/ 9209 h 2126"/>
                <a:gd name="T2" fmla="*/ 3452 w 3452"/>
                <a:gd name="T3" fmla="*/ 9209 h 2126"/>
                <a:gd name="T4" fmla="*/ 2254 w 3452"/>
                <a:gd name="T5" fmla="*/ 9209 h 2126"/>
                <a:gd name="T6" fmla="*/ 2398 w 3452"/>
                <a:gd name="T7" fmla="*/ 9209 h 2126"/>
                <a:gd name="T8" fmla="*/ 1615 w 3452"/>
                <a:gd name="T9" fmla="*/ 9209 h 2126"/>
                <a:gd name="T10" fmla="*/ 1758 w 3452"/>
                <a:gd name="T11" fmla="*/ 9209 h 2126"/>
                <a:gd name="T12" fmla="*/ 0 w 3452"/>
                <a:gd name="T13" fmla="*/ 9209 h 2126"/>
                <a:gd name="T14" fmla="*/ 1103 w 3452"/>
                <a:gd name="T15" fmla="*/ 9209 h 2126"/>
                <a:gd name="T16" fmla="*/ 1615 w 3452"/>
                <a:gd name="T17" fmla="*/ 8500 h 2126"/>
                <a:gd name="T18" fmla="*/ 1758 w 3452"/>
                <a:gd name="T19" fmla="*/ 8500 h 2126"/>
                <a:gd name="T20" fmla="*/ 0 w 3452"/>
                <a:gd name="T21" fmla="*/ 8500 h 2126"/>
                <a:gd name="T22" fmla="*/ 1103 w 3452"/>
                <a:gd name="T23" fmla="*/ 8500 h 2126"/>
                <a:gd name="T24" fmla="*/ 1615 w 3452"/>
                <a:gd name="T25" fmla="*/ 7792 h 2126"/>
                <a:gd name="T26" fmla="*/ 1758 w 3452"/>
                <a:gd name="T27" fmla="*/ 7792 h 2126"/>
                <a:gd name="T28" fmla="*/ 0 w 3452"/>
                <a:gd name="T29" fmla="*/ 7792 h 2126"/>
                <a:gd name="T30" fmla="*/ 1103 w 3452"/>
                <a:gd name="T31" fmla="*/ 7792 h 2126"/>
                <a:gd name="T32" fmla="*/ 1615 w 3452"/>
                <a:gd name="T33" fmla="*/ 7083 h 2126"/>
                <a:gd name="T34" fmla="*/ 1758 w 3452"/>
                <a:gd name="T35" fmla="*/ 7083 h 2126"/>
                <a:gd name="T36" fmla="*/ 0 w 3452"/>
                <a:gd name="T37" fmla="*/ 7083 h 2126"/>
                <a:gd name="T38" fmla="*/ 1103 w 3452"/>
                <a:gd name="T39" fmla="*/ 7083 h 2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52" h="2126">
                  <a:moveTo>
                    <a:pt x="2909" y="2126"/>
                  </a:moveTo>
                  <a:lnTo>
                    <a:pt x="3452" y="2126"/>
                  </a:lnTo>
                  <a:moveTo>
                    <a:pt x="2254" y="2126"/>
                  </a:moveTo>
                  <a:lnTo>
                    <a:pt x="2398" y="2126"/>
                  </a:lnTo>
                  <a:moveTo>
                    <a:pt x="1615" y="2126"/>
                  </a:moveTo>
                  <a:lnTo>
                    <a:pt x="1758" y="2126"/>
                  </a:lnTo>
                  <a:moveTo>
                    <a:pt x="0" y="2126"/>
                  </a:moveTo>
                  <a:lnTo>
                    <a:pt x="1103" y="2126"/>
                  </a:lnTo>
                  <a:moveTo>
                    <a:pt x="1615" y="1417"/>
                  </a:moveTo>
                  <a:lnTo>
                    <a:pt x="1758" y="1417"/>
                  </a:lnTo>
                  <a:moveTo>
                    <a:pt x="0" y="1417"/>
                  </a:moveTo>
                  <a:lnTo>
                    <a:pt x="1103" y="1417"/>
                  </a:lnTo>
                  <a:moveTo>
                    <a:pt x="1615" y="709"/>
                  </a:moveTo>
                  <a:lnTo>
                    <a:pt x="1758" y="709"/>
                  </a:lnTo>
                  <a:moveTo>
                    <a:pt x="0" y="709"/>
                  </a:moveTo>
                  <a:lnTo>
                    <a:pt x="1103" y="709"/>
                  </a:lnTo>
                  <a:moveTo>
                    <a:pt x="1615" y="0"/>
                  </a:moveTo>
                  <a:lnTo>
                    <a:pt x="1758" y="0"/>
                  </a:lnTo>
                  <a:moveTo>
                    <a:pt x="0" y="0"/>
                  </a:moveTo>
                  <a:lnTo>
                    <a:pt x="1103"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8" name=" 430">
              <a:extLst>
                <a:ext uri="{FF2B5EF4-FFF2-40B4-BE49-F238E27FC236}">
                  <a16:creationId xmlns:a16="http://schemas.microsoft.com/office/drawing/2014/main" id="{E464472C-7BD5-4025-9CFE-2F5E6DFF1F01}"/>
                </a:ext>
              </a:extLst>
            </p:cNvPr>
            <p:cNvSpPr>
              <a:spLocks/>
            </p:cNvSpPr>
            <p:nvPr/>
          </p:nvSpPr>
          <p:spPr bwMode="auto">
            <a:xfrm>
              <a:off x="8997" y="6813"/>
              <a:ext cx="512" cy="3112"/>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9" name=" 429">
              <a:extLst>
                <a:ext uri="{FF2B5EF4-FFF2-40B4-BE49-F238E27FC236}">
                  <a16:creationId xmlns:a16="http://schemas.microsoft.com/office/drawing/2014/main" id="{A377016C-2017-45C1-AC79-F343D4ADAC93}"/>
                </a:ext>
              </a:extLst>
            </p:cNvPr>
            <p:cNvSpPr>
              <a:spLocks/>
            </p:cNvSpPr>
            <p:nvPr/>
          </p:nvSpPr>
          <p:spPr bwMode="auto">
            <a:xfrm>
              <a:off x="4970" y="7791"/>
              <a:ext cx="2414" cy="1418"/>
            </a:xfrm>
            <a:custGeom>
              <a:avLst/>
              <a:gdLst>
                <a:gd name="T0" fmla="*/ 2269 w 2414"/>
                <a:gd name="T1" fmla="*/ 9209 h 1418"/>
                <a:gd name="T2" fmla="*/ 2413 w 2414"/>
                <a:gd name="T3" fmla="*/ 9209 h 1418"/>
                <a:gd name="T4" fmla="*/ 1630 w 2414"/>
                <a:gd name="T5" fmla="*/ 9209 h 1418"/>
                <a:gd name="T6" fmla="*/ 1758 w 2414"/>
                <a:gd name="T7" fmla="*/ 9209 h 1418"/>
                <a:gd name="T8" fmla="*/ 0 w 2414"/>
                <a:gd name="T9" fmla="*/ 9209 h 1418"/>
                <a:gd name="T10" fmla="*/ 1119 w 2414"/>
                <a:gd name="T11" fmla="*/ 9209 h 1418"/>
                <a:gd name="T12" fmla="*/ 1630 w 2414"/>
                <a:gd name="T13" fmla="*/ 8500 h 1418"/>
                <a:gd name="T14" fmla="*/ 1758 w 2414"/>
                <a:gd name="T15" fmla="*/ 8500 h 1418"/>
                <a:gd name="T16" fmla="*/ 0 w 2414"/>
                <a:gd name="T17" fmla="*/ 8500 h 1418"/>
                <a:gd name="T18" fmla="*/ 1119 w 2414"/>
                <a:gd name="T19" fmla="*/ 8500 h 1418"/>
                <a:gd name="T20" fmla="*/ 1630 w 2414"/>
                <a:gd name="T21" fmla="*/ 7792 h 1418"/>
                <a:gd name="T22" fmla="*/ 1758 w 2414"/>
                <a:gd name="T23" fmla="*/ 7792 h 1418"/>
                <a:gd name="T24" fmla="*/ 0 w 2414"/>
                <a:gd name="T25" fmla="*/ 7792 h 1418"/>
                <a:gd name="T26" fmla="*/ 1119 w 2414"/>
                <a:gd name="T27" fmla="*/ 7792 h 14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4" h="1418">
                  <a:moveTo>
                    <a:pt x="2269" y="1417"/>
                  </a:moveTo>
                  <a:lnTo>
                    <a:pt x="2413" y="1417"/>
                  </a:lnTo>
                  <a:moveTo>
                    <a:pt x="1630" y="1417"/>
                  </a:moveTo>
                  <a:lnTo>
                    <a:pt x="1758" y="1417"/>
                  </a:lnTo>
                  <a:moveTo>
                    <a:pt x="0" y="1417"/>
                  </a:moveTo>
                  <a:lnTo>
                    <a:pt x="1119" y="1417"/>
                  </a:lnTo>
                  <a:moveTo>
                    <a:pt x="1630" y="708"/>
                  </a:moveTo>
                  <a:lnTo>
                    <a:pt x="1758" y="708"/>
                  </a:lnTo>
                  <a:moveTo>
                    <a:pt x="0" y="708"/>
                  </a:moveTo>
                  <a:lnTo>
                    <a:pt x="1119" y="708"/>
                  </a:lnTo>
                  <a:moveTo>
                    <a:pt x="1630" y="0"/>
                  </a:moveTo>
                  <a:lnTo>
                    <a:pt x="1758" y="0"/>
                  </a:lnTo>
                  <a:moveTo>
                    <a:pt x="0" y="0"/>
                  </a:moveTo>
                  <a:lnTo>
                    <a:pt x="1119"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0" name=" 428">
              <a:extLst>
                <a:ext uri="{FF2B5EF4-FFF2-40B4-BE49-F238E27FC236}">
                  <a16:creationId xmlns:a16="http://schemas.microsoft.com/office/drawing/2014/main" id="{80351943-1532-46C0-9020-9492FE3C19FD}"/>
                </a:ext>
              </a:extLst>
            </p:cNvPr>
            <p:cNvSpPr>
              <a:spLocks/>
            </p:cNvSpPr>
            <p:nvPr/>
          </p:nvSpPr>
          <p:spPr bwMode="auto">
            <a:xfrm>
              <a:off x="6088" y="7214"/>
              <a:ext cx="512" cy="2712"/>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1" name=" 427">
              <a:extLst>
                <a:ext uri="{FF2B5EF4-FFF2-40B4-BE49-F238E27FC236}">
                  <a16:creationId xmlns:a16="http://schemas.microsoft.com/office/drawing/2014/main" id="{635E6D18-86F2-4D1A-9786-6BC120453DCC}"/>
                </a:ext>
              </a:extLst>
            </p:cNvPr>
            <p:cNvSpPr>
              <a:spLocks/>
            </p:cNvSpPr>
            <p:nvPr/>
          </p:nvSpPr>
          <p:spPr bwMode="auto">
            <a:xfrm>
              <a:off x="2612" y="7083"/>
              <a:ext cx="1846" cy="2126"/>
            </a:xfrm>
            <a:custGeom>
              <a:avLst/>
              <a:gdLst>
                <a:gd name="T0" fmla="*/ 1718 w 1846"/>
                <a:gd name="T1" fmla="*/ 9209 h 2126"/>
                <a:gd name="T2" fmla="*/ 1846 w 1846"/>
                <a:gd name="T3" fmla="*/ 9209 h 2126"/>
                <a:gd name="T4" fmla="*/ 1063 w 1846"/>
                <a:gd name="T5" fmla="*/ 9209 h 2126"/>
                <a:gd name="T6" fmla="*/ 1206 w 1846"/>
                <a:gd name="T7" fmla="*/ 9209 h 2126"/>
                <a:gd name="T8" fmla="*/ 0 w 1846"/>
                <a:gd name="T9" fmla="*/ 9209 h 2126"/>
                <a:gd name="T10" fmla="*/ 567 w 1846"/>
                <a:gd name="T11" fmla="*/ 9209 h 2126"/>
                <a:gd name="T12" fmla="*/ 1063 w 1846"/>
                <a:gd name="T13" fmla="*/ 8500 h 2126"/>
                <a:gd name="T14" fmla="*/ 1206 w 1846"/>
                <a:gd name="T15" fmla="*/ 8500 h 2126"/>
                <a:gd name="T16" fmla="*/ 0 w 1846"/>
                <a:gd name="T17" fmla="*/ 8500 h 2126"/>
                <a:gd name="T18" fmla="*/ 567 w 1846"/>
                <a:gd name="T19" fmla="*/ 8500 h 2126"/>
                <a:gd name="T20" fmla="*/ 1063 w 1846"/>
                <a:gd name="T21" fmla="*/ 7792 h 2126"/>
                <a:gd name="T22" fmla="*/ 1206 w 1846"/>
                <a:gd name="T23" fmla="*/ 7792 h 2126"/>
                <a:gd name="T24" fmla="*/ 0 w 1846"/>
                <a:gd name="T25" fmla="*/ 7792 h 2126"/>
                <a:gd name="T26" fmla="*/ 567 w 1846"/>
                <a:gd name="T27" fmla="*/ 7792 h 2126"/>
                <a:gd name="T28" fmla="*/ 1063 w 1846"/>
                <a:gd name="T29" fmla="*/ 7083 h 2126"/>
                <a:gd name="T30" fmla="*/ 1206 w 1846"/>
                <a:gd name="T31" fmla="*/ 7083 h 2126"/>
                <a:gd name="T32" fmla="*/ 0 w 1846"/>
                <a:gd name="T33" fmla="*/ 7083 h 2126"/>
                <a:gd name="T34" fmla="*/ 567 w 1846"/>
                <a:gd name="T35" fmla="*/ 7083 h 2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6" h="2126">
                  <a:moveTo>
                    <a:pt x="1718" y="2126"/>
                  </a:moveTo>
                  <a:lnTo>
                    <a:pt x="1846" y="2126"/>
                  </a:lnTo>
                  <a:moveTo>
                    <a:pt x="1063" y="2126"/>
                  </a:moveTo>
                  <a:lnTo>
                    <a:pt x="1206" y="2126"/>
                  </a:lnTo>
                  <a:moveTo>
                    <a:pt x="0" y="2126"/>
                  </a:moveTo>
                  <a:lnTo>
                    <a:pt x="567" y="2126"/>
                  </a:lnTo>
                  <a:moveTo>
                    <a:pt x="1063" y="1417"/>
                  </a:moveTo>
                  <a:lnTo>
                    <a:pt x="1206" y="1417"/>
                  </a:lnTo>
                  <a:moveTo>
                    <a:pt x="0" y="1417"/>
                  </a:moveTo>
                  <a:lnTo>
                    <a:pt x="567" y="1417"/>
                  </a:lnTo>
                  <a:moveTo>
                    <a:pt x="1063" y="709"/>
                  </a:moveTo>
                  <a:lnTo>
                    <a:pt x="1206" y="709"/>
                  </a:lnTo>
                  <a:moveTo>
                    <a:pt x="0" y="709"/>
                  </a:moveTo>
                  <a:lnTo>
                    <a:pt x="567" y="709"/>
                  </a:lnTo>
                  <a:moveTo>
                    <a:pt x="1063" y="0"/>
                  </a:moveTo>
                  <a:lnTo>
                    <a:pt x="1206" y="0"/>
                  </a:lnTo>
                  <a:moveTo>
                    <a:pt x="0" y="0"/>
                  </a:moveTo>
                  <a:lnTo>
                    <a:pt x="567"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2" name=" 426">
              <a:extLst>
                <a:ext uri="{FF2B5EF4-FFF2-40B4-BE49-F238E27FC236}">
                  <a16:creationId xmlns:a16="http://schemas.microsoft.com/office/drawing/2014/main" id="{B3F1156F-69BD-46EC-B1C2-F85EEC455106}"/>
                </a:ext>
              </a:extLst>
            </p:cNvPr>
            <p:cNvSpPr>
              <a:spLocks/>
            </p:cNvSpPr>
            <p:nvPr/>
          </p:nvSpPr>
          <p:spPr bwMode="auto">
            <a:xfrm>
              <a:off x="3180" y="6597"/>
              <a:ext cx="496" cy="3328"/>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3" name=" 425">
              <a:extLst>
                <a:ext uri="{FF2B5EF4-FFF2-40B4-BE49-F238E27FC236}">
                  <a16:creationId xmlns:a16="http://schemas.microsoft.com/office/drawing/2014/main" id="{4D9C18B7-F900-4A9A-8209-B673E1A5A837}"/>
                </a:ext>
              </a:extLst>
            </p:cNvPr>
            <p:cNvSpPr>
              <a:spLocks/>
            </p:cNvSpPr>
            <p:nvPr/>
          </p:nvSpPr>
          <p:spPr bwMode="auto">
            <a:xfrm>
              <a:off x="2612" y="2831"/>
              <a:ext cx="8734" cy="5670"/>
            </a:xfrm>
            <a:custGeom>
              <a:avLst/>
              <a:gdLst>
                <a:gd name="T0" fmla="*/ 1718 w 8734"/>
                <a:gd name="T1" fmla="*/ 8500 h 5670"/>
                <a:gd name="T2" fmla="*/ 1846 w 8734"/>
                <a:gd name="T3" fmla="*/ 8500 h 5670"/>
                <a:gd name="T4" fmla="*/ 1718 w 8734"/>
                <a:gd name="T5" fmla="*/ 7792 h 5670"/>
                <a:gd name="T6" fmla="*/ 1846 w 8734"/>
                <a:gd name="T7" fmla="*/ 7792 h 5670"/>
                <a:gd name="T8" fmla="*/ 1718 w 8734"/>
                <a:gd name="T9" fmla="*/ 7083 h 5670"/>
                <a:gd name="T10" fmla="*/ 1846 w 8734"/>
                <a:gd name="T11" fmla="*/ 7083 h 5670"/>
                <a:gd name="T12" fmla="*/ 1718 w 8734"/>
                <a:gd name="T13" fmla="*/ 6374 h 5670"/>
                <a:gd name="T14" fmla="*/ 1846 w 8734"/>
                <a:gd name="T15" fmla="*/ 6374 h 5670"/>
                <a:gd name="T16" fmla="*/ 0 w 8734"/>
                <a:gd name="T17" fmla="*/ 6374 h 5670"/>
                <a:gd name="T18" fmla="*/ 1206 w 8734"/>
                <a:gd name="T19" fmla="*/ 6374 h 5670"/>
                <a:gd name="T20" fmla="*/ 1718 w 8734"/>
                <a:gd name="T21" fmla="*/ 5666 h 5670"/>
                <a:gd name="T22" fmla="*/ 1846 w 8734"/>
                <a:gd name="T23" fmla="*/ 5666 h 5670"/>
                <a:gd name="T24" fmla="*/ 0 w 8734"/>
                <a:gd name="T25" fmla="*/ 5666 h 5670"/>
                <a:gd name="T26" fmla="*/ 1206 w 8734"/>
                <a:gd name="T27" fmla="*/ 5666 h 5670"/>
                <a:gd name="T28" fmla="*/ 1718 w 8734"/>
                <a:gd name="T29" fmla="*/ 4957 h 5670"/>
                <a:gd name="T30" fmla="*/ 1846 w 8734"/>
                <a:gd name="T31" fmla="*/ 4957 h 5670"/>
                <a:gd name="T32" fmla="*/ 0 w 8734"/>
                <a:gd name="T33" fmla="*/ 4957 h 5670"/>
                <a:gd name="T34" fmla="*/ 1206 w 8734"/>
                <a:gd name="T35" fmla="*/ 4957 h 5670"/>
                <a:gd name="T36" fmla="*/ 1718 w 8734"/>
                <a:gd name="T37" fmla="*/ 4248 h 5670"/>
                <a:gd name="T38" fmla="*/ 1846 w 8734"/>
                <a:gd name="T39" fmla="*/ 4248 h 5670"/>
                <a:gd name="T40" fmla="*/ 0 w 8734"/>
                <a:gd name="T41" fmla="*/ 4248 h 5670"/>
                <a:gd name="T42" fmla="*/ 1206 w 8734"/>
                <a:gd name="T43" fmla="*/ 4248 h 5670"/>
                <a:gd name="T44" fmla="*/ 1718 w 8734"/>
                <a:gd name="T45" fmla="*/ 3540 h 5670"/>
                <a:gd name="T46" fmla="*/ 1846 w 8734"/>
                <a:gd name="T47" fmla="*/ 3540 h 5670"/>
                <a:gd name="T48" fmla="*/ 0 w 8734"/>
                <a:gd name="T49" fmla="*/ 3540 h 5670"/>
                <a:gd name="T50" fmla="*/ 1206 w 8734"/>
                <a:gd name="T51" fmla="*/ 3540 h 5670"/>
                <a:gd name="T52" fmla="*/ 1718 w 8734"/>
                <a:gd name="T53" fmla="*/ 2831 h 5670"/>
                <a:gd name="T54" fmla="*/ 8733 w 8734"/>
                <a:gd name="T55" fmla="*/ 2831 h 5670"/>
                <a:gd name="T56" fmla="*/ 0 w 8734"/>
                <a:gd name="T57" fmla="*/ 2831 h 5670"/>
                <a:gd name="T58" fmla="*/ 1206 w 8734"/>
                <a:gd name="T59" fmla="*/ 2831 h 56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34" h="5670">
                  <a:moveTo>
                    <a:pt x="1718" y="5669"/>
                  </a:moveTo>
                  <a:lnTo>
                    <a:pt x="1846" y="5669"/>
                  </a:lnTo>
                  <a:moveTo>
                    <a:pt x="1718" y="4961"/>
                  </a:moveTo>
                  <a:lnTo>
                    <a:pt x="1846" y="4961"/>
                  </a:lnTo>
                  <a:moveTo>
                    <a:pt x="1718" y="4252"/>
                  </a:moveTo>
                  <a:lnTo>
                    <a:pt x="1846" y="4252"/>
                  </a:lnTo>
                  <a:moveTo>
                    <a:pt x="1718" y="3543"/>
                  </a:moveTo>
                  <a:lnTo>
                    <a:pt x="1846" y="3543"/>
                  </a:lnTo>
                  <a:moveTo>
                    <a:pt x="0" y="3543"/>
                  </a:moveTo>
                  <a:lnTo>
                    <a:pt x="1206" y="3543"/>
                  </a:lnTo>
                  <a:moveTo>
                    <a:pt x="1718" y="2835"/>
                  </a:moveTo>
                  <a:lnTo>
                    <a:pt x="1846" y="2835"/>
                  </a:lnTo>
                  <a:moveTo>
                    <a:pt x="0" y="2835"/>
                  </a:moveTo>
                  <a:lnTo>
                    <a:pt x="1206" y="2835"/>
                  </a:lnTo>
                  <a:moveTo>
                    <a:pt x="1718" y="2126"/>
                  </a:moveTo>
                  <a:lnTo>
                    <a:pt x="1846" y="2126"/>
                  </a:lnTo>
                  <a:moveTo>
                    <a:pt x="0" y="2126"/>
                  </a:moveTo>
                  <a:lnTo>
                    <a:pt x="1206" y="2126"/>
                  </a:lnTo>
                  <a:moveTo>
                    <a:pt x="1718" y="1417"/>
                  </a:moveTo>
                  <a:lnTo>
                    <a:pt x="1846" y="1417"/>
                  </a:lnTo>
                  <a:moveTo>
                    <a:pt x="0" y="1417"/>
                  </a:moveTo>
                  <a:lnTo>
                    <a:pt x="1206" y="1417"/>
                  </a:lnTo>
                  <a:moveTo>
                    <a:pt x="1718" y="709"/>
                  </a:moveTo>
                  <a:lnTo>
                    <a:pt x="1846" y="709"/>
                  </a:lnTo>
                  <a:moveTo>
                    <a:pt x="0" y="709"/>
                  </a:moveTo>
                  <a:lnTo>
                    <a:pt x="1206" y="709"/>
                  </a:lnTo>
                  <a:moveTo>
                    <a:pt x="1718" y="0"/>
                  </a:moveTo>
                  <a:lnTo>
                    <a:pt x="8733" y="0"/>
                  </a:lnTo>
                  <a:moveTo>
                    <a:pt x="0" y="0"/>
                  </a:moveTo>
                  <a:lnTo>
                    <a:pt x="1206"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4" name=" 424">
              <a:extLst>
                <a:ext uri="{FF2B5EF4-FFF2-40B4-BE49-F238E27FC236}">
                  <a16:creationId xmlns:a16="http://schemas.microsoft.com/office/drawing/2014/main" id="{737D5824-8B3B-4702-B85C-486B770BB40B}"/>
                </a:ext>
              </a:extLst>
            </p:cNvPr>
            <p:cNvSpPr>
              <a:spLocks/>
            </p:cNvSpPr>
            <p:nvPr/>
          </p:nvSpPr>
          <p:spPr bwMode="auto">
            <a:xfrm>
              <a:off x="3819" y="2761"/>
              <a:ext cx="512" cy="716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5" name=" 423">
              <a:extLst>
                <a:ext uri="{FF2B5EF4-FFF2-40B4-BE49-F238E27FC236}">
                  <a16:creationId xmlns:a16="http://schemas.microsoft.com/office/drawing/2014/main" id="{CD5C3565-CA6A-4171-A1E7-89C47272AE6C}"/>
                </a:ext>
              </a:extLst>
            </p:cNvPr>
            <p:cNvSpPr>
              <a:spLocks/>
            </p:cNvSpPr>
            <p:nvPr/>
          </p:nvSpPr>
          <p:spPr bwMode="auto">
            <a:xfrm>
              <a:off x="4970" y="5793"/>
              <a:ext cx="2414" cy="2835"/>
            </a:xfrm>
            <a:custGeom>
              <a:avLst/>
              <a:gdLst>
                <a:gd name="T0" fmla="*/ 2269 w 2414"/>
                <a:gd name="T1" fmla="*/ 8500 h 2835"/>
                <a:gd name="T2" fmla="*/ 2413 w 2414"/>
                <a:gd name="T3" fmla="*/ 8500 h 2835"/>
                <a:gd name="T4" fmla="*/ 2269 w 2414"/>
                <a:gd name="T5" fmla="*/ 7792 h 2835"/>
                <a:gd name="T6" fmla="*/ 2413 w 2414"/>
                <a:gd name="T7" fmla="*/ 7792 h 2835"/>
                <a:gd name="T8" fmla="*/ 2269 w 2414"/>
                <a:gd name="T9" fmla="*/ 7083 h 2835"/>
                <a:gd name="T10" fmla="*/ 2413 w 2414"/>
                <a:gd name="T11" fmla="*/ 7083 h 2835"/>
                <a:gd name="T12" fmla="*/ 0 w 2414"/>
                <a:gd name="T13" fmla="*/ 7083 h 2835"/>
                <a:gd name="T14" fmla="*/ 1758 w 2414"/>
                <a:gd name="T15" fmla="*/ 7083 h 2835"/>
                <a:gd name="T16" fmla="*/ 2269 w 2414"/>
                <a:gd name="T17" fmla="*/ 6374 h 2835"/>
                <a:gd name="T18" fmla="*/ 2413 w 2414"/>
                <a:gd name="T19" fmla="*/ 6374 h 2835"/>
                <a:gd name="T20" fmla="*/ 0 w 2414"/>
                <a:gd name="T21" fmla="*/ 6374 h 2835"/>
                <a:gd name="T22" fmla="*/ 1758 w 2414"/>
                <a:gd name="T23" fmla="*/ 6374 h 2835"/>
                <a:gd name="T24" fmla="*/ 2269 w 2414"/>
                <a:gd name="T25" fmla="*/ 5666 h 2835"/>
                <a:gd name="T26" fmla="*/ 2413 w 2414"/>
                <a:gd name="T27" fmla="*/ 5666 h 2835"/>
                <a:gd name="T28" fmla="*/ 0 w 2414"/>
                <a:gd name="T29" fmla="*/ 5666 h 2835"/>
                <a:gd name="T30" fmla="*/ 1758 w 2414"/>
                <a:gd name="T31" fmla="*/ 5666 h 28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14" h="2835">
                  <a:moveTo>
                    <a:pt x="2269" y="2834"/>
                  </a:moveTo>
                  <a:lnTo>
                    <a:pt x="2413" y="2834"/>
                  </a:lnTo>
                  <a:moveTo>
                    <a:pt x="2269" y="2126"/>
                  </a:moveTo>
                  <a:lnTo>
                    <a:pt x="2413" y="2126"/>
                  </a:lnTo>
                  <a:moveTo>
                    <a:pt x="2269" y="1417"/>
                  </a:moveTo>
                  <a:lnTo>
                    <a:pt x="2413" y="1417"/>
                  </a:lnTo>
                  <a:moveTo>
                    <a:pt x="0" y="1417"/>
                  </a:moveTo>
                  <a:lnTo>
                    <a:pt x="1758" y="1417"/>
                  </a:lnTo>
                  <a:moveTo>
                    <a:pt x="2269" y="708"/>
                  </a:moveTo>
                  <a:lnTo>
                    <a:pt x="2413" y="708"/>
                  </a:lnTo>
                  <a:moveTo>
                    <a:pt x="0" y="708"/>
                  </a:moveTo>
                  <a:lnTo>
                    <a:pt x="1758" y="708"/>
                  </a:lnTo>
                  <a:moveTo>
                    <a:pt x="2269" y="0"/>
                  </a:moveTo>
                  <a:lnTo>
                    <a:pt x="2413" y="0"/>
                  </a:lnTo>
                  <a:moveTo>
                    <a:pt x="0" y="0"/>
                  </a:moveTo>
                  <a:lnTo>
                    <a:pt x="1758"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6" name=" 422">
              <a:extLst>
                <a:ext uri="{FF2B5EF4-FFF2-40B4-BE49-F238E27FC236}">
                  <a16:creationId xmlns:a16="http://schemas.microsoft.com/office/drawing/2014/main" id="{9CC8CE7A-7A9C-4837-95F7-FF636455A3DB}"/>
                </a:ext>
              </a:extLst>
            </p:cNvPr>
            <p:cNvSpPr>
              <a:spLocks/>
            </p:cNvSpPr>
            <p:nvPr/>
          </p:nvSpPr>
          <p:spPr bwMode="auto">
            <a:xfrm>
              <a:off x="6727" y="5242"/>
              <a:ext cx="512" cy="468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7" name=" 421">
              <a:extLst>
                <a:ext uri="{FF2B5EF4-FFF2-40B4-BE49-F238E27FC236}">
                  <a16:creationId xmlns:a16="http://schemas.microsoft.com/office/drawing/2014/main" id="{C75AE7FE-BFC9-4B68-B8B0-BF251A95893A}"/>
                </a:ext>
              </a:extLst>
            </p:cNvPr>
            <p:cNvSpPr>
              <a:spLocks/>
            </p:cNvSpPr>
            <p:nvPr/>
          </p:nvSpPr>
          <p:spPr bwMode="auto">
            <a:xfrm>
              <a:off x="10147" y="7083"/>
              <a:ext cx="144" cy="1418"/>
            </a:xfrm>
            <a:custGeom>
              <a:avLst/>
              <a:gdLst>
                <a:gd name="T0" fmla="*/ 0 w 144"/>
                <a:gd name="T1" fmla="*/ 8500 h 1418"/>
                <a:gd name="T2" fmla="*/ 144 w 144"/>
                <a:gd name="T3" fmla="*/ 8500 h 1418"/>
                <a:gd name="T4" fmla="*/ 0 w 144"/>
                <a:gd name="T5" fmla="*/ 7792 h 1418"/>
                <a:gd name="T6" fmla="*/ 144 w 144"/>
                <a:gd name="T7" fmla="*/ 7792 h 1418"/>
                <a:gd name="T8" fmla="*/ 0 w 144"/>
                <a:gd name="T9" fmla="*/ 7083 h 1418"/>
                <a:gd name="T10" fmla="*/ 144 w 144"/>
                <a:gd name="T11" fmla="*/ 7083 h 14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418">
                  <a:moveTo>
                    <a:pt x="0" y="1417"/>
                  </a:moveTo>
                  <a:lnTo>
                    <a:pt x="144" y="1417"/>
                  </a:lnTo>
                  <a:moveTo>
                    <a:pt x="0" y="709"/>
                  </a:moveTo>
                  <a:lnTo>
                    <a:pt x="144" y="709"/>
                  </a:lnTo>
                  <a:moveTo>
                    <a:pt x="0" y="0"/>
                  </a:moveTo>
                  <a:lnTo>
                    <a:pt x="144"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8" name=" 420">
              <a:extLst>
                <a:ext uri="{FF2B5EF4-FFF2-40B4-BE49-F238E27FC236}">
                  <a16:creationId xmlns:a16="http://schemas.microsoft.com/office/drawing/2014/main" id="{8ED57D8E-D8EC-4AAB-9857-0BA9862E5E21}"/>
                </a:ext>
              </a:extLst>
            </p:cNvPr>
            <p:cNvSpPr>
              <a:spLocks/>
            </p:cNvSpPr>
            <p:nvPr/>
          </p:nvSpPr>
          <p:spPr bwMode="auto">
            <a:xfrm>
              <a:off x="9652" y="6859"/>
              <a:ext cx="496" cy="306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9" name=" 419">
              <a:extLst>
                <a:ext uri="{FF2B5EF4-FFF2-40B4-BE49-F238E27FC236}">
                  <a16:creationId xmlns:a16="http://schemas.microsoft.com/office/drawing/2014/main" id="{55324FB1-2B85-43B0-8037-4F4F88F1CBC1}"/>
                </a:ext>
              </a:extLst>
            </p:cNvPr>
            <p:cNvSpPr>
              <a:spLocks/>
            </p:cNvSpPr>
            <p:nvPr/>
          </p:nvSpPr>
          <p:spPr bwMode="auto">
            <a:xfrm>
              <a:off x="4970" y="3539"/>
              <a:ext cx="6377" cy="1418"/>
            </a:xfrm>
            <a:custGeom>
              <a:avLst/>
              <a:gdLst>
                <a:gd name="T0" fmla="*/ 0 w 6377"/>
                <a:gd name="T1" fmla="*/ 4957 h 1418"/>
                <a:gd name="T2" fmla="*/ 6376 w 6377"/>
                <a:gd name="T3" fmla="*/ 4957 h 1418"/>
                <a:gd name="T4" fmla="*/ 0 w 6377"/>
                <a:gd name="T5" fmla="*/ 4248 h 1418"/>
                <a:gd name="T6" fmla="*/ 6376 w 6377"/>
                <a:gd name="T7" fmla="*/ 4248 h 1418"/>
                <a:gd name="T8" fmla="*/ 0 w 6377"/>
                <a:gd name="T9" fmla="*/ 3540 h 1418"/>
                <a:gd name="T10" fmla="*/ 6376 w 6377"/>
                <a:gd name="T11" fmla="*/ 3540 h 14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77" h="1418">
                  <a:moveTo>
                    <a:pt x="0" y="1417"/>
                  </a:moveTo>
                  <a:lnTo>
                    <a:pt x="6376" y="1417"/>
                  </a:lnTo>
                  <a:moveTo>
                    <a:pt x="0" y="708"/>
                  </a:moveTo>
                  <a:lnTo>
                    <a:pt x="6376" y="708"/>
                  </a:lnTo>
                  <a:moveTo>
                    <a:pt x="0" y="0"/>
                  </a:moveTo>
                  <a:lnTo>
                    <a:pt x="6376"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0" name=" 418">
              <a:extLst>
                <a:ext uri="{FF2B5EF4-FFF2-40B4-BE49-F238E27FC236}">
                  <a16:creationId xmlns:a16="http://schemas.microsoft.com/office/drawing/2014/main" id="{BCB725F0-A761-402A-A8A8-CFD41989A12B}"/>
                </a:ext>
              </a:extLst>
            </p:cNvPr>
            <p:cNvSpPr>
              <a:spLocks/>
            </p:cNvSpPr>
            <p:nvPr/>
          </p:nvSpPr>
          <p:spPr bwMode="auto">
            <a:xfrm>
              <a:off x="4458" y="2961"/>
              <a:ext cx="512" cy="6964"/>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1" name=" 417">
              <a:extLst>
                <a:ext uri="{FF2B5EF4-FFF2-40B4-BE49-F238E27FC236}">
                  <a16:creationId xmlns:a16="http://schemas.microsoft.com/office/drawing/2014/main" id="{1F3FC528-536E-4AB5-A3A3-0901A640F5DB}"/>
                </a:ext>
              </a:extLst>
            </p:cNvPr>
            <p:cNvSpPr>
              <a:spLocks/>
            </p:cNvSpPr>
            <p:nvPr/>
          </p:nvSpPr>
          <p:spPr bwMode="auto">
            <a:xfrm>
              <a:off x="7894" y="5665"/>
              <a:ext cx="3452" cy="709"/>
            </a:xfrm>
            <a:custGeom>
              <a:avLst/>
              <a:gdLst>
                <a:gd name="T0" fmla="*/ 0 w 3452"/>
                <a:gd name="T1" fmla="*/ 6374 h 709"/>
                <a:gd name="T2" fmla="*/ 3452 w 3452"/>
                <a:gd name="T3" fmla="*/ 6374 h 709"/>
                <a:gd name="T4" fmla="*/ 0 w 3452"/>
                <a:gd name="T5" fmla="*/ 5666 h 709"/>
                <a:gd name="T6" fmla="*/ 3452 w 3452"/>
                <a:gd name="T7" fmla="*/ 5666 h 7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52" h="709">
                  <a:moveTo>
                    <a:pt x="0" y="708"/>
                  </a:moveTo>
                  <a:lnTo>
                    <a:pt x="3452" y="708"/>
                  </a:lnTo>
                  <a:moveTo>
                    <a:pt x="0" y="0"/>
                  </a:moveTo>
                  <a:lnTo>
                    <a:pt x="3452"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2" name=" 416">
              <a:extLst>
                <a:ext uri="{FF2B5EF4-FFF2-40B4-BE49-F238E27FC236}">
                  <a16:creationId xmlns:a16="http://schemas.microsoft.com/office/drawing/2014/main" id="{7FE65D12-7889-4904-A43E-3C6110D8D06A}"/>
                </a:ext>
              </a:extLst>
            </p:cNvPr>
            <p:cNvSpPr>
              <a:spLocks/>
            </p:cNvSpPr>
            <p:nvPr/>
          </p:nvSpPr>
          <p:spPr bwMode="auto">
            <a:xfrm>
              <a:off x="7383" y="4995"/>
              <a:ext cx="512" cy="4930"/>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3" name=" 415">
              <a:extLst>
                <a:ext uri="{FF2B5EF4-FFF2-40B4-BE49-F238E27FC236}">
                  <a16:creationId xmlns:a16="http://schemas.microsoft.com/office/drawing/2014/main" id="{AE5229D7-A352-47B0-B2C7-59A079D769F8}"/>
                </a:ext>
              </a:extLst>
            </p:cNvPr>
            <p:cNvSpPr>
              <a:spLocks/>
            </p:cNvSpPr>
            <p:nvPr/>
          </p:nvSpPr>
          <p:spPr bwMode="auto">
            <a:xfrm>
              <a:off x="10803" y="7083"/>
              <a:ext cx="544" cy="1418"/>
            </a:xfrm>
            <a:custGeom>
              <a:avLst/>
              <a:gdLst>
                <a:gd name="T0" fmla="*/ 0 w 544"/>
                <a:gd name="T1" fmla="*/ 8500 h 1418"/>
                <a:gd name="T2" fmla="*/ 543 w 544"/>
                <a:gd name="T3" fmla="*/ 8500 h 1418"/>
                <a:gd name="T4" fmla="*/ 0 w 544"/>
                <a:gd name="T5" fmla="*/ 7792 h 1418"/>
                <a:gd name="T6" fmla="*/ 543 w 544"/>
                <a:gd name="T7" fmla="*/ 7792 h 1418"/>
                <a:gd name="T8" fmla="*/ 0 w 544"/>
                <a:gd name="T9" fmla="*/ 7083 h 1418"/>
                <a:gd name="T10" fmla="*/ 543 w 544"/>
                <a:gd name="T11" fmla="*/ 7083 h 14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 h="1418">
                  <a:moveTo>
                    <a:pt x="0" y="1417"/>
                  </a:moveTo>
                  <a:lnTo>
                    <a:pt x="543" y="1417"/>
                  </a:lnTo>
                  <a:moveTo>
                    <a:pt x="0" y="709"/>
                  </a:moveTo>
                  <a:lnTo>
                    <a:pt x="543" y="709"/>
                  </a:lnTo>
                  <a:moveTo>
                    <a:pt x="0" y="0"/>
                  </a:moveTo>
                  <a:lnTo>
                    <a:pt x="543" y="0"/>
                  </a:lnTo>
                </a:path>
              </a:pathLst>
            </a:custGeom>
            <a:noFill/>
            <a:ln w="979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4" name=" 414">
              <a:extLst>
                <a:ext uri="{FF2B5EF4-FFF2-40B4-BE49-F238E27FC236}">
                  <a16:creationId xmlns:a16="http://schemas.microsoft.com/office/drawing/2014/main" id="{EFB8576D-042B-4411-B504-A5821A33F835}"/>
                </a:ext>
              </a:extLst>
            </p:cNvPr>
            <p:cNvSpPr>
              <a:spLocks/>
            </p:cNvSpPr>
            <p:nvPr/>
          </p:nvSpPr>
          <p:spPr bwMode="auto">
            <a:xfrm>
              <a:off x="10291" y="6906"/>
              <a:ext cx="512" cy="3020"/>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cxnSp>
          <p:nvCxnSpPr>
            <p:cNvPr id="25" name=" 413">
              <a:extLst>
                <a:ext uri="{FF2B5EF4-FFF2-40B4-BE49-F238E27FC236}">
                  <a16:creationId xmlns:a16="http://schemas.microsoft.com/office/drawing/2014/main" id="{A8CBAE3E-C024-4213-84B8-68E671543090}"/>
                </a:ext>
              </a:extLst>
            </p:cNvPr>
            <p:cNvCxnSpPr>
              <a:cxnSpLocks/>
            </p:cNvCxnSpPr>
            <p:nvPr/>
          </p:nvCxnSpPr>
          <p:spPr bwMode="auto">
            <a:xfrm>
              <a:off x="2613" y="9918"/>
              <a:ext cx="8733" cy="0"/>
            </a:xfrm>
            <a:prstGeom prst="line">
              <a:avLst/>
            </a:prstGeom>
            <a:noFill/>
            <a:ln w="9793">
              <a:solidFill>
                <a:srgbClr val="D9D9D9"/>
              </a:solidFill>
              <a:round/>
              <a:headEnd/>
              <a:tailEnd/>
            </a:ln>
            <a:extLst>
              <a:ext uri="{909E8E84-426E-40DD-AFC4-6F175D3DCCD1}">
                <a14:hiddenFill xmlns:a14="http://schemas.microsoft.com/office/drawing/2010/main">
                  <a:noFill/>
                </a14:hiddenFill>
              </a:ext>
            </a:extLst>
          </p:spPr>
        </p:cxnSp>
        <p:cxnSp>
          <p:nvCxnSpPr>
            <p:cNvPr id="26" name=" 412">
              <a:extLst>
                <a:ext uri="{FF2B5EF4-FFF2-40B4-BE49-F238E27FC236}">
                  <a16:creationId xmlns:a16="http://schemas.microsoft.com/office/drawing/2014/main" id="{409ADE81-A812-4925-BC5D-00A4DF06F6B0}"/>
                </a:ext>
              </a:extLst>
            </p:cNvPr>
            <p:cNvCxnSpPr>
              <a:cxnSpLocks/>
            </p:cNvCxnSpPr>
            <p:nvPr/>
          </p:nvCxnSpPr>
          <p:spPr bwMode="auto">
            <a:xfrm>
              <a:off x="2613" y="2122"/>
              <a:ext cx="8733" cy="0"/>
            </a:xfrm>
            <a:prstGeom prst="line">
              <a:avLst/>
            </a:prstGeom>
            <a:noFill/>
            <a:ln w="9793">
              <a:solidFill>
                <a:srgbClr val="D9D9D9"/>
              </a:solidFill>
              <a:round/>
              <a:headEnd/>
              <a:tailEnd/>
            </a:ln>
            <a:extLst>
              <a:ext uri="{909E8E84-426E-40DD-AFC4-6F175D3DCCD1}">
                <a14:hiddenFill xmlns:a14="http://schemas.microsoft.com/office/drawing/2010/main">
                  <a:noFill/>
                </a14:hiddenFill>
              </a:ext>
            </a:extLst>
          </p:spPr>
        </p:cxnSp>
        <p:sp>
          <p:nvSpPr>
            <p:cNvPr id="27" name=" 411">
              <a:extLst>
                <a:ext uri="{FF2B5EF4-FFF2-40B4-BE49-F238E27FC236}">
                  <a16:creationId xmlns:a16="http://schemas.microsoft.com/office/drawing/2014/main" id="{17603E49-F5EF-48F2-BC2C-4206A7A91E21}"/>
                </a:ext>
              </a:extLst>
            </p:cNvPr>
            <p:cNvSpPr>
              <a:spLocks/>
            </p:cNvSpPr>
            <p:nvPr/>
          </p:nvSpPr>
          <p:spPr bwMode="auto">
            <a:xfrm>
              <a:off x="5113" y="10002"/>
              <a:ext cx="96" cy="93"/>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8" name=" 410">
              <a:extLst>
                <a:ext uri="{FF2B5EF4-FFF2-40B4-BE49-F238E27FC236}">
                  <a16:creationId xmlns:a16="http://schemas.microsoft.com/office/drawing/2014/main" id="{4F87CCA2-B45F-4111-B580-69089EA05948}"/>
                </a:ext>
              </a:extLst>
            </p:cNvPr>
            <p:cNvSpPr>
              <a:spLocks/>
            </p:cNvSpPr>
            <p:nvPr/>
          </p:nvSpPr>
          <p:spPr bwMode="auto">
            <a:xfrm>
              <a:off x="6056" y="10002"/>
              <a:ext cx="96" cy="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9" name=" 409">
              <a:extLst>
                <a:ext uri="{FF2B5EF4-FFF2-40B4-BE49-F238E27FC236}">
                  <a16:creationId xmlns:a16="http://schemas.microsoft.com/office/drawing/2014/main" id="{D69F9D4D-F017-4A98-890D-BBA4ABD43666}"/>
                </a:ext>
              </a:extLst>
            </p:cNvPr>
            <p:cNvSpPr>
              <a:spLocks/>
            </p:cNvSpPr>
            <p:nvPr/>
          </p:nvSpPr>
          <p:spPr bwMode="auto">
            <a:xfrm>
              <a:off x="7079" y="10002"/>
              <a:ext cx="96" cy="93"/>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30" name=" 408">
              <a:extLst>
                <a:ext uri="{FF2B5EF4-FFF2-40B4-BE49-F238E27FC236}">
                  <a16:creationId xmlns:a16="http://schemas.microsoft.com/office/drawing/2014/main" id="{4EA4E6BD-E34E-4C98-BE04-5E149F171413}"/>
                </a:ext>
              </a:extLst>
            </p:cNvPr>
            <p:cNvSpPr>
              <a:spLocks/>
            </p:cNvSpPr>
            <p:nvPr/>
          </p:nvSpPr>
          <p:spPr bwMode="auto">
            <a:xfrm>
              <a:off x="2245" y="1290"/>
              <a:ext cx="9110" cy="9029"/>
            </a:xfrm>
            <a:prstGeom prst="rect">
              <a:avLst/>
            </a:prstGeom>
            <a:noFill/>
            <a:ln w="9974">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31" name=" 406">
              <a:extLst>
                <a:ext uri="{FF2B5EF4-FFF2-40B4-BE49-F238E27FC236}">
                  <a16:creationId xmlns:a16="http://schemas.microsoft.com/office/drawing/2014/main" id="{AC927E2D-2CC8-498B-B61A-1DB241B187C2}"/>
                </a:ext>
              </a:extLst>
            </p:cNvPr>
            <p:cNvSpPr txBox="1">
              <a:spLocks/>
            </p:cNvSpPr>
            <p:nvPr/>
          </p:nvSpPr>
          <p:spPr bwMode="auto">
            <a:xfrm>
              <a:off x="2267" y="2058"/>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IN" sz="1100">
                <a:effectLst/>
                <a:latin typeface="Times New Roman" panose="02020603050405020304" pitchFamily="18" charset="0"/>
                <a:ea typeface="Times New Roman" panose="02020603050405020304" pitchFamily="18" charset="0"/>
              </a:endParaRPr>
            </a:p>
          </p:txBody>
        </p:sp>
        <p:sp>
          <p:nvSpPr>
            <p:cNvPr id="32" name=" 405">
              <a:extLst>
                <a:ext uri="{FF2B5EF4-FFF2-40B4-BE49-F238E27FC236}">
                  <a16:creationId xmlns:a16="http://schemas.microsoft.com/office/drawing/2014/main" id="{F82BEF52-C514-4CF1-A18A-7610D777357A}"/>
                </a:ext>
              </a:extLst>
            </p:cNvPr>
            <p:cNvSpPr txBox="1">
              <a:spLocks/>
            </p:cNvSpPr>
            <p:nvPr/>
          </p:nvSpPr>
          <p:spPr bwMode="auto">
            <a:xfrm>
              <a:off x="3914" y="2515"/>
              <a:ext cx="34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39.1</a:t>
              </a:r>
              <a:endParaRPr lang="en-IN" sz="1100">
                <a:effectLst/>
                <a:latin typeface="Times New Roman" panose="02020603050405020304" pitchFamily="18" charset="0"/>
                <a:ea typeface="Times New Roman" panose="02020603050405020304" pitchFamily="18" charset="0"/>
              </a:endParaRPr>
            </a:p>
          </p:txBody>
        </p:sp>
        <p:sp>
          <p:nvSpPr>
            <p:cNvPr id="33" name=" 404">
              <a:extLst>
                <a:ext uri="{FF2B5EF4-FFF2-40B4-BE49-F238E27FC236}">
                  <a16:creationId xmlns:a16="http://schemas.microsoft.com/office/drawing/2014/main" id="{B7133C87-E0DE-4457-9DE7-7CFAF2B0B9D4}"/>
                </a:ext>
              </a:extLst>
            </p:cNvPr>
            <p:cNvSpPr txBox="1">
              <a:spLocks/>
            </p:cNvSpPr>
            <p:nvPr/>
          </p:nvSpPr>
          <p:spPr bwMode="auto">
            <a:xfrm>
              <a:off x="2267" y="2770"/>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IN" sz="1100">
                <a:effectLst/>
                <a:latin typeface="Times New Roman" panose="02020603050405020304" pitchFamily="18" charset="0"/>
                <a:ea typeface="Times New Roman" panose="02020603050405020304" pitchFamily="18" charset="0"/>
              </a:endParaRPr>
            </a:p>
          </p:txBody>
        </p:sp>
        <p:sp>
          <p:nvSpPr>
            <p:cNvPr id="34" name=" 403">
              <a:extLst>
                <a:ext uri="{FF2B5EF4-FFF2-40B4-BE49-F238E27FC236}">
                  <a16:creationId xmlns:a16="http://schemas.microsoft.com/office/drawing/2014/main" id="{8B2DF8B3-BCE0-4DB9-BE93-A9F6AD662142}"/>
                </a:ext>
              </a:extLst>
            </p:cNvPr>
            <p:cNvSpPr txBox="1">
              <a:spLocks/>
            </p:cNvSpPr>
            <p:nvPr/>
          </p:nvSpPr>
          <p:spPr bwMode="auto">
            <a:xfrm>
              <a:off x="4514" y="2714"/>
              <a:ext cx="44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38.82</a:t>
              </a:r>
              <a:endParaRPr lang="en-IN" sz="1100">
                <a:effectLst/>
                <a:latin typeface="Times New Roman" panose="02020603050405020304" pitchFamily="18" charset="0"/>
                <a:ea typeface="Times New Roman" panose="02020603050405020304" pitchFamily="18" charset="0"/>
              </a:endParaRPr>
            </a:p>
          </p:txBody>
        </p:sp>
        <p:sp>
          <p:nvSpPr>
            <p:cNvPr id="35" name=" 402">
              <a:extLst>
                <a:ext uri="{FF2B5EF4-FFF2-40B4-BE49-F238E27FC236}">
                  <a16:creationId xmlns:a16="http://schemas.microsoft.com/office/drawing/2014/main" id="{07C7E2F1-CD05-441C-B562-E23EEC150FC4}"/>
                </a:ext>
              </a:extLst>
            </p:cNvPr>
            <p:cNvSpPr txBox="1">
              <a:spLocks/>
            </p:cNvSpPr>
            <p:nvPr/>
          </p:nvSpPr>
          <p:spPr bwMode="auto">
            <a:xfrm>
              <a:off x="2267" y="3481"/>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IN" sz="1100">
                <a:effectLst/>
                <a:latin typeface="Times New Roman" panose="02020603050405020304" pitchFamily="18" charset="0"/>
                <a:ea typeface="Times New Roman" panose="02020603050405020304" pitchFamily="18" charset="0"/>
              </a:endParaRPr>
            </a:p>
          </p:txBody>
        </p:sp>
        <p:sp>
          <p:nvSpPr>
            <p:cNvPr id="36" name=" 401">
              <a:extLst>
                <a:ext uri="{FF2B5EF4-FFF2-40B4-BE49-F238E27FC236}">
                  <a16:creationId xmlns:a16="http://schemas.microsoft.com/office/drawing/2014/main" id="{98B64077-1392-45EA-AA3B-2289F6FF25C4}"/>
                </a:ext>
              </a:extLst>
            </p:cNvPr>
            <p:cNvSpPr txBox="1">
              <a:spLocks/>
            </p:cNvSpPr>
            <p:nvPr/>
          </p:nvSpPr>
          <p:spPr bwMode="auto">
            <a:xfrm>
              <a:off x="2267" y="4192"/>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IN" sz="1100">
                <a:effectLst/>
                <a:latin typeface="Times New Roman" panose="02020603050405020304" pitchFamily="18" charset="0"/>
                <a:ea typeface="Times New Roman" panose="02020603050405020304" pitchFamily="18" charset="0"/>
              </a:endParaRPr>
            </a:p>
          </p:txBody>
        </p:sp>
        <p:sp>
          <p:nvSpPr>
            <p:cNvPr id="37" name=" 400">
              <a:extLst>
                <a:ext uri="{FF2B5EF4-FFF2-40B4-BE49-F238E27FC236}">
                  <a16:creationId xmlns:a16="http://schemas.microsoft.com/office/drawing/2014/main" id="{443DDFEB-3A28-440D-BC27-DA5ED23E713C}"/>
                </a:ext>
              </a:extLst>
            </p:cNvPr>
            <p:cNvSpPr txBox="1">
              <a:spLocks/>
            </p:cNvSpPr>
            <p:nvPr/>
          </p:nvSpPr>
          <p:spPr bwMode="auto">
            <a:xfrm>
              <a:off x="7438" y="4748"/>
              <a:ext cx="44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35.96</a:t>
              </a:r>
              <a:endParaRPr lang="en-IN" sz="1100">
                <a:effectLst/>
                <a:latin typeface="Times New Roman" panose="02020603050405020304" pitchFamily="18" charset="0"/>
                <a:ea typeface="Times New Roman" panose="02020603050405020304" pitchFamily="18" charset="0"/>
              </a:endParaRPr>
            </a:p>
          </p:txBody>
        </p:sp>
        <p:sp>
          <p:nvSpPr>
            <p:cNvPr id="38" name=" 399">
              <a:extLst>
                <a:ext uri="{FF2B5EF4-FFF2-40B4-BE49-F238E27FC236}">
                  <a16:creationId xmlns:a16="http://schemas.microsoft.com/office/drawing/2014/main" id="{1D10A38C-99EB-485A-BB75-1D59D45BEFBC}"/>
                </a:ext>
              </a:extLst>
            </p:cNvPr>
            <p:cNvSpPr txBox="1">
              <a:spLocks/>
            </p:cNvSpPr>
            <p:nvPr/>
          </p:nvSpPr>
          <p:spPr bwMode="auto">
            <a:xfrm>
              <a:off x="2267" y="4903"/>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n-IN" sz="1100">
                <a:effectLst/>
                <a:latin typeface="Times New Roman" panose="02020603050405020304" pitchFamily="18" charset="0"/>
                <a:ea typeface="Times New Roman" panose="02020603050405020304" pitchFamily="18" charset="0"/>
              </a:endParaRPr>
            </a:p>
          </p:txBody>
        </p:sp>
        <p:sp>
          <p:nvSpPr>
            <p:cNvPr id="39" name=" 398">
              <a:extLst>
                <a:ext uri="{FF2B5EF4-FFF2-40B4-BE49-F238E27FC236}">
                  <a16:creationId xmlns:a16="http://schemas.microsoft.com/office/drawing/2014/main" id="{7C569B34-CF50-4C11-AB05-63372B09D342}"/>
                </a:ext>
              </a:extLst>
            </p:cNvPr>
            <p:cNvSpPr txBox="1">
              <a:spLocks/>
            </p:cNvSpPr>
            <p:nvPr/>
          </p:nvSpPr>
          <p:spPr bwMode="auto">
            <a:xfrm>
              <a:off x="6789" y="4997"/>
              <a:ext cx="44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35.61</a:t>
              </a:r>
              <a:endParaRPr lang="en-IN" sz="1100">
                <a:effectLst/>
                <a:latin typeface="Times New Roman" panose="02020603050405020304" pitchFamily="18" charset="0"/>
                <a:ea typeface="Times New Roman" panose="02020603050405020304" pitchFamily="18" charset="0"/>
              </a:endParaRPr>
            </a:p>
          </p:txBody>
        </p:sp>
        <p:sp>
          <p:nvSpPr>
            <p:cNvPr id="40" name=" 397">
              <a:extLst>
                <a:ext uri="{FF2B5EF4-FFF2-40B4-BE49-F238E27FC236}">
                  <a16:creationId xmlns:a16="http://schemas.microsoft.com/office/drawing/2014/main" id="{A6577F10-2EE3-402A-9F3D-B2E1CD098258}"/>
                </a:ext>
              </a:extLst>
            </p:cNvPr>
            <p:cNvSpPr txBox="1">
              <a:spLocks/>
            </p:cNvSpPr>
            <p:nvPr/>
          </p:nvSpPr>
          <p:spPr bwMode="auto">
            <a:xfrm>
              <a:off x="2267" y="5614"/>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IN" sz="1100">
                <a:effectLst/>
                <a:latin typeface="Times New Roman" panose="02020603050405020304" pitchFamily="18" charset="0"/>
                <a:ea typeface="Times New Roman" panose="02020603050405020304" pitchFamily="18" charset="0"/>
              </a:endParaRPr>
            </a:p>
          </p:txBody>
        </p:sp>
        <p:sp>
          <p:nvSpPr>
            <p:cNvPr id="41" name=" 396">
              <a:extLst>
                <a:ext uri="{FF2B5EF4-FFF2-40B4-BE49-F238E27FC236}">
                  <a16:creationId xmlns:a16="http://schemas.microsoft.com/office/drawing/2014/main" id="{5DEFC6D3-C35B-4DD6-BD79-87E30703CE2D}"/>
                </a:ext>
              </a:extLst>
            </p:cNvPr>
            <p:cNvSpPr txBox="1">
              <a:spLocks/>
            </p:cNvSpPr>
            <p:nvPr/>
          </p:nvSpPr>
          <p:spPr bwMode="auto">
            <a:xfrm>
              <a:off x="2267" y="6325"/>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IN" sz="1100">
                <a:effectLst/>
                <a:latin typeface="Times New Roman" panose="02020603050405020304" pitchFamily="18" charset="0"/>
                <a:ea typeface="Times New Roman" panose="02020603050405020304" pitchFamily="18" charset="0"/>
              </a:endParaRPr>
            </a:p>
          </p:txBody>
        </p:sp>
        <p:sp>
          <p:nvSpPr>
            <p:cNvPr id="42" name=" 395">
              <a:extLst>
                <a:ext uri="{FF2B5EF4-FFF2-40B4-BE49-F238E27FC236}">
                  <a16:creationId xmlns:a16="http://schemas.microsoft.com/office/drawing/2014/main" id="{0F8A1D0A-C4D3-4055-AE69-0C9AF406A30E}"/>
                </a:ext>
              </a:extLst>
            </p:cNvPr>
            <p:cNvSpPr txBox="1">
              <a:spLocks/>
            </p:cNvSpPr>
            <p:nvPr/>
          </p:nvSpPr>
          <p:spPr bwMode="auto">
            <a:xfrm>
              <a:off x="3266" y="6374"/>
              <a:ext cx="35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33.7</a:t>
              </a:r>
              <a:endParaRPr lang="en-IN" sz="1100">
                <a:effectLst/>
                <a:latin typeface="Times New Roman" panose="02020603050405020304" pitchFamily="18" charset="0"/>
                <a:ea typeface="Times New Roman" panose="02020603050405020304" pitchFamily="18" charset="0"/>
              </a:endParaRPr>
            </a:p>
          </p:txBody>
        </p:sp>
        <p:sp>
          <p:nvSpPr>
            <p:cNvPr id="43" name=" 394">
              <a:extLst>
                <a:ext uri="{FF2B5EF4-FFF2-40B4-BE49-F238E27FC236}">
                  <a16:creationId xmlns:a16="http://schemas.microsoft.com/office/drawing/2014/main" id="{706599D5-2A53-4347-921A-E1DC0CBF19E6}"/>
                </a:ext>
              </a:extLst>
            </p:cNvPr>
            <p:cNvSpPr txBox="1">
              <a:spLocks/>
            </p:cNvSpPr>
            <p:nvPr/>
          </p:nvSpPr>
          <p:spPr bwMode="auto">
            <a:xfrm>
              <a:off x="9113" y="6568"/>
              <a:ext cx="35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33.4</a:t>
              </a:r>
              <a:endParaRPr lang="en-IN" sz="1100">
                <a:effectLst/>
                <a:latin typeface="Times New Roman" panose="02020603050405020304" pitchFamily="18" charset="0"/>
                <a:ea typeface="Times New Roman" panose="02020603050405020304" pitchFamily="18" charset="0"/>
              </a:endParaRPr>
            </a:p>
          </p:txBody>
        </p:sp>
        <p:sp>
          <p:nvSpPr>
            <p:cNvPr id="44" name=" 393">
              <a:extLst>
                <a:ext uri="{FF2B5EF4-FFF2-40B4-BE49-F238E27FC236}">
                  <a16:creationId xmlns:a16="http://schemas.microsoft.com/office/drawing/2014/main" id="{335D7534-10A4-44B9-99AF-8DD29D718E1F}"/>
                </a:ext>
              </a:extLst>
            </p:cNvPr>
            <p:cNvSpPr txBox="1">
              <a:spLocks/>
            </p:cNvSpPr>
            <p:nvPr/>
          </p:nvSpPr>
          <p:spPr bwMode="auto">
            <a:xfrm>
              <a:off x="9713" y="6617"/>
              <a:ext cx="4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33.33</a:t>
              </a:r>
              <a:endParaRPr lang="en-IN" sz="1100">
                <a:effectLst/>
                <a:latin typeface="Times New Roman" panose="02020603050405020304" pitchFamily="18" charset="0"/>
                <a:ea typeface="Times New Roman" panose="02020603050405020304" pitchFamily="18" charset="0"/>
              </a:endParaRPr>
            </a:p>
          </p:txBody>
        </p:sp>
        <p:sp>
          <p:nvSpPr>
            <p:cNvPr id="45" name=" 392">
              <a:extLst>
                <a:ext uri="{FF2B5EF4-FFF2-40B4-BE49-F238E27FC236}">
                  <a16:creationId xmlns:a16="http://schemas.microsoft.com/office/drawing/2014/main" id="{64923D2F-A0BA-4A51-99DE-A6AD6C6F5D85}"/>
                </a:ext>
              </a:extLst>
            </p:cNvPr>
            <p:cNvSpPr txBox="1">
              <a:spLocks/>
            </p:cNvSpPr>
            <p:nvPr/>
          </p:nvSpPr>
          <p:spPr bwMode="auto">
            <a:xfrm>
              <a:off x="10361" y="6661"/>
              <a:ext cx="44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33.27</a:t>
              </a:r>
              <a:endParaRPr lang="en-IN" sz="1100">
                <a:effectLst/>
                <a:latin typeface="Times New Roman" panose="02020603050405020304" pitchFamily="18" charset="0"/>
                <a:ea typeface="Times New Roman" panose="02020603050405020304" pitchFamily="18" charset="0"/>
              </a:endParaRPr>
            </a:p>
          </p:txBody>
        </p:sp>
        <p:sp>
          <p:nvSpPr>
            <p:cNvPr id="46" name=" 391">
              <a:extLst>
                <a:ext uri="{FF2B5EF4-FFF2-40B4-BE49-F238E27FC236}">
                  <a16:creationId xmlns:a16="http://schemas.microsoft.com/office/drawing/2014/main" id="{DDB47CAF-78D8-4138-AF48-3C0572A9C008}"/>
                </a:ext>
              </a:extLst>
            </p:cNvPr>
            <p:cNvSpPr txBox="1">
              <a:spLocks/>
            </p:cNvSpPr>
            <p:nvPr/>
          </p:nvSpPr>
          <p:spPr bwMode="auto">
            <a:xfrm>
              <a:off x="2267" y="7036"/>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IN" sz="1100">
                <a:effectLst/>
                <a:latin typeface="Times New Roman" panose="02020603050405020304" pitchFamily="18" charset="0"/>
                <a:ea typeface="Times New Roman" panose="02020603050405020304" pitchFamily="18" charset="0"/>
              </a:endParaRPr>
            </a:p>
          </p:txBody>
        </p:sp>
        <p:sp>
          <p:nvSpPr>
            <p:cNvPr id="47" name=" 390">
              <a:extLst>
                <a:ext uri="{FF2B5EF4-FFF2-40B4-BE49-F238E27FC236}">
                  <a16:creationId xmlns:a16="http://schemas.microsoft.com/office/drawing/2014/main" id="{A67D67EF-D9C6-4E10-9E13-7EFD4F3E39C5}"/>
                </a:ext>
              </a:extLst>
            </p:cNvPr>
            <p:cNvSpPr txBox="1">
              <a:spLocks/>
            </p:cNvSpPr>
            <p:nvPr/>
          </p:nvSpPr>
          <p:spPr bwMode="auto">
            <a:xfrm>
              <a:off x="2267" y="7747"/>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IN" sz="1100">
                <a:effectLst/>
                <a:latin typeface="Times New Roman" panose="02020603050405020304" pitchFamily="18" charset="0"/>
                <a:ea typeface="Times New Roman" panose="02020603050405020304" pitchFamily="18" charset="0"/>
              </a:endParaRPr>
            </a:p>
          </p:txBody>
        </p:sp>
        <p:sp>
          <p:nvSpPr>
            <p:cNvPr id="48" name=" 389">
              <a:extLst>
                <a:ext uri="{FF2B5EF4-FFF2-40B4-BE49-F238E27FC236}">
                  <a16:creationId xmlns:a16="http://schemas.microsoft.com/office/drawing/2014/main" id="{F689A8F8-0080-4F1F-B082-37982A21211C}"/>
                </a:ext>
              </a:extLst>
            </p:cNvPr>
            <p:cNvSpPr txBox="1">
              <a:spLocks/>
            </p:cNvSpPr>
            <p:nvPr/>
          </p:nvSpPr>
          <p:spPr bwMode="auto">
            <a:xfrm>
              <a:off x="2267" y="8458"/>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IN" sz="1100">
                <a:effectLst/>
                <a:latin typeface="Times New Roman" panose="02020603050405020304" pitchFamily="18" charset="0"/>
                <a:ea typeface="Times New Roman" panose="02020603050405020304" pitchFamily="18" charset="0"/>
              </a:endParaRPr>
            </a:p>
          </p:txBody>
        </p:sp>
        <p:sp>
          <p:nvSpPr>
            <p:cNvPr id="49" name=" 388">
              <a:extLst>
                <a:ext uri="{FF2B5EF4-FFF2-40B4-BE49-F238E27FC236}">
                  <a16:creationId xmlns:a16="http://schemas.microsoft.com/office/drawing/2014/main" id="{FA9A3790-7369-4C56-82F6-5187119C0CFC}"/>
                </a:ext>
              </a:extLst>
            </p:cNvPr>
            <p:cNvSpPr txBox="1">
              <a:spLocks/>
            </p:cNvSpPr>
            <p:nvPr/>
          </p:nvSpPr>
          <p:spPr bwMode="auto">
            <a:xfrm>
              <a:off x="2267" y="9169"/>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1100">
                <a:effectLst/>
                <a:latin typeface="Times New Roman" panose="02020603050405020304" pitchFamily="18" charset="0"/>
                <a:ea typeface="Times New Roman" panose="02020603050405020304" pitchFamily="18" charset="0"/>
              </a:endParaRPr>
            </a:p>
          </p:txBody>
        </p:sp>
        <p:sp>
          <p:nvSpPr>
            <p:cNvPr id="50" name=" 387">
              <a:extLst>
                <a:ext uri="{FF2B5EF4-FFF2-40B4-BE49-F238E27FC236}">
                  <a16:creationId xmlns:a16="http://schemas.microsoft.com/office/drawing/2014/main" id="{CFEE926E-FC14-4C8E-98A6-DA8B43A877D6}"/>
                </a:ext>
              </a:extLst>
            </p:cNvPr>
            <p:cNvSpPr txBox="1">
              <a:spLocks/>
            </p:cNvSpPr>
            <p:nvPr/>
          </p:nvSpPr>
          <p:spPr bwMode="auto">
            <a:xfrm>
              <a:off x="2267" y="9880"/>
              <a:ext cx="2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IN" sz="1100">
                <a:effectLst/>
                <a:latin typeface="Times New Roman" panose="02020603050405020304" pitchFamily="18" charset="0"/>
                <a:ea typeface="Times New Roman" panose="02020603050405020304" pitchFamily="18" charset="0"/>
              </a:endParaRPr>
            </a:p>
          </p:txBody>
        </p:sp>
        <p:sp>
          <p:nvSpPr>
            <p:cNvPr id="51" name=" 386">
              <a:extLst>
                <a:ext uri="{FF2B5EF4-FFF2-40B4-BE49-F238E27FC236}">
                  <a16:creationId xmlns:a16="http://schemas.microsoft.com/office/drawing/2014/main" id="{97BD440A-E1DB-441B-A935-5774A3C930D3}"/>
                </a:ext>
              </a:extLst>
            </p:cNvPr>
            <p:cNvSpPr txBox="1">
              <a:spLocks/>
            </p:cNvSpPr>
            <p:nvPr/>
          </p:nvSpPr>
          <p:spPr bwMode="auto">
            <a:xfrm>
              <a:off x="3774" y="10107"/>
              <a:ext cx="62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52" name=" 385">
              <a:extLst>
                <a:ext uri="{FF2B5EF4-FFF2-40B4-BE49-F238E27FC236}">
                  <a16:creationId xmlns:a16="http://schemas.microsoft.com/office/drawing/2014/main" id="{ECDE83CA-ED8C-461D-8357-4BE37A0DAFD7}"/>
                </a:ext>
              </a:extLst>
            </p:cNvPr>
            <p:cNvSpPr txBox="1">
              <a:spLocks/>
            </p:cNvSpPr>
            <p:nvPr/>
          </p:nvSpPr>
          <p:spPr bwMode="auto">
            <a:xfrm>
              <a:off x="5260" y="10004"/>
              <a:ext cx="60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 Test</a:t>
              </a:r>
              <a:endParaRPr lang="en-IN" sz="1100">
                <a:effectLst/>
                <a:latin typeface="Times New Roman" panose="02020603050405020304" pitchFamily="18" charset="0"/>
                <a:ea typeface="Times New Roman" panose="02020603050405020304" pitchFamily="18" charset="0"/>
              </a:endParaRPr>
            </a:p>
          </p:txBody>
        </p:sp>
        <p:sp>
          <p:nvSpPr>
            <p:cNvPr id="53" name=" 384">
              <a:extLst>
                <a:ext uri="{FF2B5EF4-FFF2-40B4-BE49-F238E27FC236}">
                  <a16:creationId xmlns:a16="http://schemas.microsoft.com/office/drawing/2014/main" id="{CD41B6F5-08FC-4510-BAC4-D20C16072B76}"/>
                </a:ext>
              </a:extLst>
            </p:cNvPr>
            <p:cNvSpPr txBox="1">
              <a:spLocks/>
            </p:cNvSpPr>
            <p:nvPr/>
          </p:nvSpPr>
          <p:spPr bwMode="auto">
            <a:xfrm>
              <a:off x="6215" y="10050"/>
              <a:ext cx="380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58000"/>
                </a:lnSpc>
              </a:pPr>
              <a:r>
                <a:rPr lang="en-US" sz="850" spc="2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85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50" spc="-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50" spc="-2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150" b="1" spc="-680">
                  <a:solidFill>
                    <a:srgbClr val="333333"/>
                  </a:solidFill>
                  <a:effectLst/>
                  <a:latin typeface="Times New Roman" panose="02020603050405020304" pitchFamily="18" charset="0"/>
                  <a:ea typeface="Times New Roman" panose="02020603050405020304" pitchFamily="18" charset="0"/>
                </a:rPr>
                <a:t>G</a:t>
              </a:r>
              <a:r>
                <a:rPr lang="en-US" sz="850" spc="4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50" spc="-2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1150" b="1" spc="-360">
                  <a:solidFill>
                    <a:srgbClr val="333333"/>
                  </a:solidFill>
                  <a:effectLst/>
                  <a:latin typeface="Times New Roman" panose="02020603050405020304" pitchFamily="18" charset="0"/>
                  <a:ea typeface="Times New Roman" panose="02020603050405020304" pitchFamily="18" charset="0"/>
                </a:rPr>
                <a:t>r</a:t>
              </a:r>
              <a:r>
                <a:rPr lang="en-US" sz="85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150" b="1" spc="35">
                  <a:solidFill>
                    <a:srgbClr val="333333"/>
                  </a:solidFill>
                  <a:effectLst/>
                  <a:latin typeface="Times New Roman" panose="02020603050405020304" pitchFamily="18" charset="0"/>
                  <a:ea typeface="Times New Roman" panose="02020603050405020304" pitchFamily="18" charset="0"/>
                </a:rPr>
                <a:t>o</a:t>
              </a:r>
              <a:r>
                <a:rPr lang="en-US" sz="1150" b="1" spc="-30">
                  <a:solidFill>
                    <a:srgbClr val="333333"/>
                  </a:solidFill>
                  <a:effectLst/>
                  <a:latin typeface="Times New Roman" panose="02020603050405020304" pitchFamily="18" charset="0"/>
                  <a:ea typeface="Times New Roman" panose="02020603050405020304" pitchFamily="18" charset="0"/>
                </a:rPr>
                <a:t>u</a:t>
              </a:r>
              <a:r>
                <a:rPr lang="en-US" sz="1150" b="1" spc="-150">
                  <a:solidFill>
                    <a:srgbClr val="333333"/>
                  </a:solidFill>
                  <a:effectLst/>
                  <a:latin typeface="Times New Roman" panose="02020603050405020304" pitchFamily="18" charset="0"/>
                  <a:ea typeface="Times New Roman" panose="02020603050405020304" pitchFamily="18" charset="0"/>
                </a:rPr>
                <a:t>p</a:t>
              </a:r>
              <a:r>
                <a:rPr lang="en-US" sz="850" spc="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850" spc="-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50" spc="2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50" spc="4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850" spc="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850" spc="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850" spc="-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50" spc="2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850" spc="-4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850" spc="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IN" sz="1100">
                <a:effectLst/>
                <a:latin typeface="Times New Roman" panose="02020603050405020304" pitchFamily="18" charset="0"/>
                <a:ea typeface="Times New Roman" panose="02020603050405020304" pitchFamily="18" charset="0"/>
              </a:endParaRPr>
            </a:p>
          </p:txBody>
        </p:sp>
        <p:sp>
          <p:nvSpPr>
            <p:cNvPr id="54" name=" 382">
              <a:extLst>
                <a:ext uri="{FF2B5EF4-FFF2-40B4-BE49-F238E27FC236}">
                  <a16:creationId xmlns:a16="http://schemas.microsoft.com/office/drawing/2014/main" id="{5BC17F0C-6DB9-422B-AC02-0EE35D3D2799}"/>
                </a:ext>
              </a:extLst>
            </p:cNvPr>
            <p:cNvSpPr txBox="1">
              <a:spLocks/>
            </p:cNvSpPr>
            <p:nvPr/>
          </p:nvSpPr>
          <p:spPr bwMode="auto">
            <a:xfrm>
              <a:off x="9501" y="10107"/>
              <a:ext cx="8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50"/>
                </a:lnSpc>
              </a:pPr>
              <a:r>
                <a:rPr lang="en-US" sz="8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sp>
          <p:nvSpPr>
            <p:cNvPr id="55" name=" 381">
              <a:extLst>
                <a:ext uri="{FF2B5EF4-FFF2-40B4-BE49-F238E27FC236}">
                  <a16:creationId xmlns:a16="http://schemas.microsoft.com/office/drawing/2014/main" id="{902481CF-2EB9-4250-AC63-E6A2461B60D8}"/>
                </a:ext>
              </a:extLst>
            </p:cNvPr>
            <p:cNvSpPr txBox="1">
              <a:spLocks/>
            </p:cNvSpPr>
            <p:nvPr/>
          </p:nvSpPr>
          <p:spPr bwMode="auto">
            <a:xfrm>
              <a:off x="4970" y="6325"/>
              <a:ext cx="1758"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US" sz="800" b="1">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r>
                <a:rPr lang="en-US" sz="800" b="1">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Bef>
                  <a:spcPts val="5"/>
                </a:spcBef>
              </a:pPr>
              <a:r>
                <a:rPr lang="en-US" sz="850" b="1">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marR="100965" algn="r">
                <a:lnSpc>
                  <a:spcPts val="645"/>
                </a:lnSpc>
              </a:pPr>
              <a:r>
                <a:rPr lang="en-US" sz="85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32.82</a:t>
              </a:r>
              <a:endParaRPr lang="en-IN" sz="1100">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6019800"/>
            <a:ext cx="7594600" cy="646331"/>
          </a:xfrm>
          <a:prstGeom prst="rect">
            <a:avLst/>
          </a:prstGeom>
          <a:noFill/>
        </p:spPr>
        <p:txBody>
          <a:bodyPr wrap="square" rtlCol="0">
            <a:spAutoFit/>
          </a:bodyPr>
          <a:lstStyle/>
          <a:p>
            <a:r>
              <a:rPr lang="en-US" dirty="0"/>
              <a:t>*significant, table value for df 2and 42 was 3.23 and df 2and 41 was 3.22</a:t>
            </a:r>
          </a:p>
        </p:txBody>
      </p:sp>
      <p:sp>
        <p:nvSpPr>
          <p:cNvPr id="23554" name="Rectangle 2"/>
          <p:cNvSpPr>
            <a:spLocks noChangeArrowheads="1"/>
          </p:cNvSpPr>
          <p:nvPr/>
        </p:nvSpPr>
        <p:spPr bwMode="auto">
          <a:xfrm>
            <a:off x="1219200" y="685800"/>
            <a:ext cx="7391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COMPUTATION  OF ANALYSIS OF COVARIANCE 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BODY MASS INDEX  Of EXPERIMENTAL GROUP I, II, AND CONTROL GROUP</a:t>
            </a:r>
            <a:endParaRPr kumimoji="0" lang="en-US" sz="900" b="0" i="0" u="none" strike="noStrike" cap="none" normalizeH="0" baseline="0" dirty="0">
              <a:ln>
                <a:noFill/>
              </a:ln>
              <a:solidFill>
                <a:srgbClr val="0000FF"/>
              </a:solidFill>
              <a:effectLst/>
              <a:latin typeface="Arial" pitchFamily="34" charset="0"/>
            </a:endParaRPr>
          </a:p>
        </p:txBody>
      </p:sp>
      <p:graphicFrame>
        <p:nvGraphicFramePr>
          <p:cNvPr id="2" name="Table 1">
            <a:extLst>
              <a:ext uri="{FF2B5EF4-FFF2-40B4-BE49-F238E27FC236}">
                <a16:creationId xmlns:a16="http://schemas.microsoft.com/office/drawing/2014/main" id="{A9ECE517-D2EA-41D9-B229-A4CBB4D0D214}"/>
              </a:ext>
            </a:extLst>
          </p:cNvPr>
          <p:cNvGraphicFramePr>
            <a:graphicFrameLocks noGrp="1"/>
          </p:cNvGraphicFramePr>
          <p:nvPr>
            <p:extLst>
              <p:ext uri="{D42A27DB-BD31-4B8C-83A1-F6EECF244321}">
                <p14:modId xmlns:p14="http://schemas.microsoft.com/office/powerpoint/2010/main" val="1084699316"/>
              </p:ext>
            </p:extLst>
          </p:nvPr>
        </p:nvGraphicFramePr>
        <p:xfrm>
          <a:off x="762000" y="1524000"/>
          <a:ext cx="8153400" cy="3962398"/>
        </p:xfrm>
        <a:graphic>
          <a:graphicData uri="http://schemas.openxmlformats.org/drawingml/2006/table">
            <a:tbl>
              <a:tblPr firstRow="1" firstCol="1" lastRow="1" lastCol="1" bandRow="1" bandCol="1">
                <a:tableStyleId>{5C22544A-7EE6-4342-B048-85BDC9FD1C3A}</a:tableStyleId>
              </a:tblPr>
              <a:tblGrid>
                <a:gridCol w="944339">
                  <a:extLst>
                    <a:ext uri="{9D8B030D-6E8A-4147-A177-3AD203B41FA5}">
                      <a16:colId xmlns:a16="http://schemas.microsoft.com/office/drawing/2014/main" val="2285415852"/>
                    </a:ext>
                  </a:extLst>
                </a:gridCol>
                <a:gridCol w="740260">
                  <a:extLst>
                    <a:ext uri="{9D8B030D-6E8A-4147-A177-3AD203B41FA5}">
                      <a16:colId xmlns:a16="http://schemas.microsoft.com/office/drawing/2014/main" val="3054584531"/>
                    </a:ext>
                  </a:extLst>
                </a:gridCol>
                <a:gridCol w="854725">
                  <a:extLst>
                    <a:ext uri="{9D8B030D-6E8A-4147-A177-3AD203B41FA5}">
                      <a16:colId xmlns:a16="http://schemas.microsoft.com/office/drawing/2014/main" val="3245464344"/>
                    </a:ext>
                  </a:extLst>
                </a:gridCol>
                <a:gridCol w="944339">
                  <a:extLst>
                    <a:ext uri="{9D8B030D-6E8A-4147-A177-3AD203B41FA5}">
                      <a16:colId xmlns:a16="http://schemas.microsoft.com/office/drawing/2014/main" val="4029984179"/>
                    </a:ext>
                  </a:extLst>
                </a:gridCol>
                <a:gridCol w="747038">
                  <a:extLst>
                    <a:ext uri="{9D8B030D-6E8A-4147-A177-3AD203B41FA5}">
                      <a16:colId xmlns:a16="http://schemas.microsoft.com/office/drawing/2014/main" val="1975182011"/>
                    </a:ext>
                  </a:extLst>
                </a:gridCol>
                <a:gridCol w="747038">
                  <a:extLst>
                    <a:ext uri="{9D8B030D-6E8A-4147-A177-3AD203B41FA5}">
                      <a16:colId xmlns:a16="http://schemas.microsoft.com/office/drawing/2014/main" val="4145317978"/>
                    </a:ext>
                  </a:extLst>
                </a:gridCol>
                <a:gridCol w="1146913">
                  <a:extLst>
                    <a:ext uri="{9D8B030D-6E8A-4147-A177-3AD203B41FA5}">
                      <a16:colId xmlns:a16="http://schemas.microsoft.com/office/drawing/2014/main" val="501215071"/>
                    </a:ext>
                  </a:extLst>
                </a:gridCol>
                <a:gridCol w="1146913">
                  <a:extLst>
                    <a:ext uri="{9D8B030D-6E8A-4147-A177-3AD203B41FA5}">
                      <a16:colId xmlns:a16="http://schemas.microsoft.com/office/drawing/2014/main" val="1173919246"/>
                    </a:ext>
                  </a:extLst>
                </a:gridCol>
                <a:gridCol w="881835">
                  <a:extLst>
                    <a:ext uri="{9D8B030D-6E8A-4147-A177-3AD203B41FA5}">
                      <a16:colId xmlns:a16="http://schemas.microsoft.com/office/drawing/2014/main" val="1860024019"/>
                    </a:ext>
                  </a:extLst>
                </a:gridCol>
              </a:tblGrid>
              <a:tr h="702906">
                <a:tc>
                  <a:txBody>
                    <a:bodyPr/>
                    <a:lstStyle/>
                    <a:p>
                      <a:pPr algn="ctr"/>
                      <a:r>
                        <a:rPr lang="en-US" sz="1200">
                          <a:effectLst/>
                        </a:rPr>
                        <a:t> </a:t>
                      </a:r>
                      <a:endParaRPr lang="en-IN" sz="1100">
                        <a:effectLst/>
                      </a:endParaRPr>
                    </a:p>
                    <a:p>
                      <a:pPr algn="ctr"/>
                      <a:r>
                        <a:rPr lang="en-US" sz="1200">
                          <a:effectLst/>
                        </a:rPr>
                        <a:t>Test</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S.V</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 </a:t>
                      </a:r>
                      <a:endParaRPr lang="en-IN" sz="1100">
                        <a:effectLst/>
                      </a:endParaRPr>
                    </a:p>
                    <a:p>
                      <a:pPr algn="ctr"/>
                      <a:r>
                        <a:rPr lang="en-US" sz="1200">
                          <a:effectLst/>
                        </a:rPr>
                        <a:t>S.S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df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M.S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Obtained 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4180226699"/>
                  </a:ext>
                </a:extLst>
              </a:tr>
              <a:tr h="393663">
                <a:tc rowSpan="2">
                  <a:txBody>
                    <a:bodyPr/>
                    <a:lstStyle/>
                    <a:p>
                      <a:pPr algn="ctr"/>
                      <a:r>
                        <a:rPr lang="en-US" sz="1200">
                          <a:effectLst/>
                        </a:rPr>
                        <a:t>Pre-test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24.140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24.647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24.480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2.000444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5425" algn="ct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1.000222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0.3210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521791370"/>
                  </a:ext>
                </a:extLst>
              </a:tr>
              <a:tr h="390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130.8373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5425" algn="ct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3.115175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1249896313"/>
                  </a:ext>
                </a:extLst>
              </a:tr>
              <a:tr h="397217">
                <a:tc rowSpan="2">
                  <a:txBody>
                    <a:bodyPr/>
                    <a:lstStyle/>
                    <a:p>
                      <a:pPr algn="ctr"/>
                      <a:r>
                        <a:rPr lang="en-US" sz="1200">
                          <a:effectLst/>
                        </a:rPr>
                        <a:t>Post-test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20.107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22.020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24.627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154.43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5425" algn="ct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77.21489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30.319*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202479073"/>
                  </a:ext>
                </a:extLst>
              </a:tr>
              <a:tr h="39010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106.96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5425" algn="ct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2.54673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1907773801"/>
                  </a:ext>
                </a:extLst>
              </a:tr>
              <a:tr h="396329">
                <a:tc rowSpan="2">
                  <a:txBody>
                    <a:bodyPr/>
                    <a:lstStyle/>
                    <a:p>
                      <a:pPr algn="ctr"/>
                      <a:r>
                        <a:rPr lang="en-US" sz="1200">
                          <a:effectLst/>
                        </a:rPr>
                        <a:t>Adjusted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20.07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22.05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24.63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155.9921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5425" algn="ct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77.99605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r>
                        <a:rPr lang="en-US" sz="1200">
                          <a:effectLst/>
                        </a:rPr>
                        <a:t>30.387*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4103640275"/>
                  </a:ext>
                </a:extLst>
              </a:tr>
              <a:tr h="38566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105.2361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5425" algn="ctr"/>
                      <a:r>
                        <a:rPr lang="en-US" sz="1200">
                          <a:effectLst/>
                        </a:rPr>
                        <a:t>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2.566734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320326590"/>
                  </a:ext>
                </a:extLst>
              </a:tr>
              <a:tr h="906402">
                <a:tc>
                  <a:txBody>
                    <a:bodyPr/>
                    <a:lstStyle/>
                    <a:p>
                      <a:pPr algn="ctr"/>
                      <a:r>
                        <a:rPr lang="en-US" sz="1200">
                          <a:effectLst/>
                        </a:rPr>
                        <a:t>Mean Gain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4.07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2.62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2.48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gridSpan="5">
                  <a:txBody>
                    <a:bodyPr/>
                    <a:lstStyle/>
                    <a:p>
                      <a:pPr marL="225425" algn="ctr"/>
                      <a:r>
                        <a:rPr lang="en-US" sz="1200" dirty="0">
                          <a:effectLst/>
                        </a:rPr>
                        <a:t> </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430470182"/>
                  </a:ext>
                </a:extLst>
              </a:tr>
            </a:tbl>
          </a:graphicData>
        </a:graphic>
      </p:graphicFrame>
      <p:sp>
        <p:nvSpPr>
          <p:cNvPr id="3" name="Rectangle 1">
            <a:extLst>
              <a:ext uri="{FF2B5EF4-FFF2-40B4-BE49-F238E27FC236}">
                <a16:creationId xmlns:a16="http://schemas.microsoft.com/office/drawing/2014/main" id="{D543FF97-F0A0-4ACB-A5F9-F93F03A53227}"/>
              </a:ext>
            </a:extLst>
          </p:cNvPr>
          <p:cNvSpPr>
            <a:spLocks noChangeArrowheads="1"/>
          </p:cNvSpPr>
          <p:nvPr/>
        </p:nvSpPr>
        <p:spPr bwMode="auto">
          <a:xfrm>
            <a:off x="761999" y="1523524"/>
            <a:ext cx="130054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371600" y="990600"/>
            <a:ext cx="700339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DIFFERENCE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OF EXPERIMENTALGROUP I, II AND CONTROL GROUP ON BODY MASS INDEX</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2530"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124325" algn="l"/>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endParaRPr>
          </a:p>
        </p:txBody>
      </p:sp>
      <p:graphicFrame>
        <p:nvGraphicFramePr>
          <p:cNvPr id="2" name="Table 1">
            <a:extLst>
              <a:ext uri="{FF2B5EF4-FFF2-40B4-BE49-F238E27FC236}">
                <a16:creationId xmlns:a16="http://schemas.microsoft.com/office/drawing/2014/main" id="{57C70319-5213-4A57-B146-00DFA9E627BC}"/>
              </a:ext>
            </a:extLst>
          </p:cNvPr>
          <p:cNvGraphicFramePr>
            <a:graphicFrameLocks noGrp="1"/>
          </p:cNvGraphicFramePr>
          <p:nvPr>
            <p:extLst>
              <p:ext uri="{D42A27DB-BD31-4B8C-83A1-F6EECF244321}">
                <p14:modId xmlns:p14="http://schemas.microsoft.com/office/powerpoint/2010/main" val="1430655250"/>
              </p:ext>
            </p:extLst>
          </p:nvPr>
        </p:nvGraphicFramePr>
        <p:xfrm>
          <a:off x="1371600" y="2438399"/>
          <a:ext cx="7467601" cy="2380457"/>
        </p:xfrm>
        <a:graphic>
          <a:graphicData uri="http://schemas.openxmlformats.org/drawingml/2006/table">
            <a:tbl>
              <a:tblPr firstRow="1" firstCol="1" lastRow="1" lastCol="1" bandRow="1" bandCol="1">
                <a:tableStyleId>{5C22544A-7EE6-4342-B048-85BDC9FD1C3A}</a:tableStyleId>
              </a:tblPr>
              <a:tblGrid>
                <a:gridCol w="1052562">
                  <a:extLst>
                    <a:ext uri="{9D8B030D-6E8A-4147-A177-3AD203B41FA5}">
                      <a16:colId xmlns:a16="http://schemas.microsoft.com/office/drawing/2014/main" val="822466189"/>
                    </a:ext>
                  </a:extLst>
                </a:gridCol>
                <a:gridCol w="1569531">
                  <a:extLst>
                    <a:ext uri="{9D8B030D-6E8A-4147-A177-3AD203B41FA5}">
                      <a16:colId xmlns:a16="http://schemas.microsoft.com/office/drawing/2014/main" val="1195491340"/>
                    </a:ext>
                  </a:extLst>
                </a:gridCol>
                <a:gridCol w="1884972">
                  <a:extLst>
                    <a:ext uri="{9D8B030D-6E8A-4147-A177-3AD203B41FA5}">
                      <a16:colId xmlns:a16="http://schemas.microsoft.com/office/drawing/2014/main" val="1815565356"/>
                    </a:ext>
                  </a:extLst>
                </a:gridCol>
                <a:gridCol w="1911260">
                  <a:extLst>
                    <a:ext uri="{9D8B030D-6E8A-4147-A177-3AD203B41FA5}">
                      <a16:colId xmlns:a16="http://schemas.microsoft.com/office/drawing/2014/main" val="2474781283"/>
                    </a:ext>
                  </a:extLst>
                </a:gridCol>
                <a:gridCol w="1049276">
                  <a:extLst>
                    <a:ext uri="{9D8B030D-6E8A-4147-A177-3AD203B41FA5}">
                      <a16:colId xmlns:a16="http://schemas.microsoft.com/office/drawing/2014/main" val="2119050298"/>
                    </a:ext>
                  </a:extLst>
                </a:gridCol>
              </a:tblGrid>
              <a:tr h="921637">
                <a:tc>
                  <a:txBody>
                    <a:bodyPr/>
                    <a:lstStyle/>
                    <a:p>
                      <a:pPr marL="36195" marR="27305" indent="142875" algn="ctr">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51435" marR="23495" indent="170180" algn="ctr">
                        <a:spcBef>
                          <a:spcPts val="895"/>
                        </a:spcBef>
                        <a:spcAft>
                          <a:spcPts val="0"/>
                        </a:spcAft>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70180" marR="93345" indent="-58420" algn="ctr">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70815" marR="224155" algn="ctr">
                        <a:lnSpc>
                          <a:spcPts val="1365"/>
                        </a:lnSpc>
                        <a:spcAft>
                          <a:spcPts val="0"/>
                        </a:spcAft>
                      </a:pPr>
                      <a:r>
                        <a:rPr lang="en-US" sz="1200">
                          <a:effectLst/>
                        </a:rPr>
                        <a:t>Mean. Dif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82245" marR="179070" algn="ctr">
                        <a:lnSpc>
                          <a:spcPts val="1285"/>
                        </a:lnSpc>
                        <a:spcBef>
                          <a:spcPts val="10"/>
                        </a:spcBef>
                        <a:spcAft>
                          <a:spcPts val="0"/>
                        </a:spcAft>
                      </a:pPr>
                      <a:r>
                        <a:rPr lang="en-US" sz="1200">
                          <a:effectLst/>
                        </a:rPr>
                        <a:t>C.I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984560222"/>
                  </a:ext>
                </a:extLst>
              </a:tr>
              <a:tr h="488731">
                <a:tc>
                  <a:txBody>
                    <a:bodyPr/>
                    <a:lstStyle/>
                    <a:p>
                      <a:pPr marR="59690" algn="ctr">
                        <a:spcBef>
                          <a:spcPts val="55"/>
                        </a:spcBef>
                        <a:spcAft>
                          <a:spcPts val="0"/>
                        </a:spcAft>
                      </a:pPr>
                      <a:r>
                        <a:rPr lang="en-US" sz="1200">
                          <a:effectLst/>
                        </a:rPr>
                        <a:t>20.07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0" algn="ctr">
                        <a:spcBef>
                          <a:spcPts val="55"/>
                        </a:spcBef>
                        <a:spcAft>
                          <a:spcPts val="0"/>
                        </a:spcAft>
                      </a:pPr>
                      <a:r>
                        <a:rPr lang="en-US" sz="1200">
                          <a:effectLst/>
                        </a:rPr>
                        <a:t>22.05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785" algn="ctr">
                        <a:spcBef>
                          <a:spcPts val="55"/>
                        </a:spcBef>
                        <a:spcAft>
                          <a:spcPts val="0"/>
                        </a:spcAft>
                      </a:pPr>
                      <a:r>
                        <a:rPr lang="en-US" sz="1200">
                          <a:effectLst/>
                        </a:rPr>
                        <a:t>1.972*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3">
                  <a:txBody>
                    <a:bodyPr/>
                    <a:lstStyle/>
                    <a:p>
                      <a:pPr algn="ctr"/>
                      <a:r>
                        <a:rPr lang="en-US" sz="1300">
                          <a:effectLst/>
                        </a:rPr>
                        <a:t> </a:t>
                      </a:r>
                      <a:endParaRPr lang="en-IN" sz="1100">
                        <a:effectLst/>
                      </a:endParaRPr>
                    </a:p>
                    <a:p>
                      <a:pPr algn="ctr"/>
                      <a:r>
                        <a:rPr lang="en-US" sz="1250">
                          <a:effectLst/>
                        </a:rPr>
                        <a:t> </a:t>
                      </a:r>
                      <a:endParaRPr lang="en-IN" sz="1100">
                        <a:effectLst/>
                      </a:endParaRPr>
                    </a:p>
                    <a:p>
                      <a:pPr algn="ctr">
                        <a:spcBef>
                          <a:spcPts val="5"/>
                        </a:spcBef>
                      </a:pPr>
                      <a:r>
                        <a:rPr lang="en-US" sz="1200">
                          <a:effectLst/>
                        </a:rPr>
                        <a:t>1.697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904339491"/>
                  </a:ext>
                </a:extLst>
              </a:tr>
              <a:tr h="467665">
                <a:tc>
                  <a:txBody>
                    <a:bodyPr/>
                    <a:lstStyle/>
                    <a:p>
                      <a:pPr marR="59690" algn="ctr">
                        <a:lnSpc>
                          <a:spcPts val="1315"/>
                        </a:lnSpc>
                      </a:pPr>
                      <a:r>
                        <a:rPr lang="en-US" sz="1200">
                          <a:effectLst/>
                        </a:rPr>
                        <a:t>20.07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0" algn="ctr">
                        <a:lnSpc>
                          <a:spcPts val="1315"/>
                        </a:lnSpc>
                      </a:pPr>
                      <a:r>
                        <a:rPr lang="en-US" sz="1200">
                          <a:effectLst/>
                        </a:rPr>
                        <a:t>24.63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785" algn="ctr">
                        <a:lnSpc>
                          <a:spcPts val="1315"/>
                        </a:lnSpc>
                      </a:pPr>
                      <a:r>
                        <a:rPr lang="en-US" sz="1200">
                          <a:effectLst/>
                        </a:rPr>
                        <a:t>4.559*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2100825565"/>
                  </a:ext>
                </a:extLst>
              </a:tr>
              <a:tr h="502424">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0" algn="ctr">
                        <a:spcBef>
                          <a:spcPts val="125"/>
                        </a:spcBef>
                        <a:spcAft>
                          <a:spcPts val="0"/>
                        </a:spcAft>
                      </a:pPr>
                      <a:r>
                        <a:rPr lang="en-US" sz="1200">
                          <a:effectLst/>
                        </a:rPr>
                        <a:t>22.05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0" algn="ctr">
                        <a:spcBef>
                          <a:spcPts val="125"/>
                        </a:spcBef>
                        <a:spcAft>
                          <a:spcPts val="0"/>
                        </a:spcAft>
                      </a:pPr>
                      <a:r>
                        <a:rPr lang="en-US" sz="1200" dirty="0">
                          <a:effectLst/>
                        </a:rPr>
                        <a:t>24.63</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785" algn="ctr">
                        <a:spcBef>
                          <a:spcPts val="125"/>
                        </a:spcBef>
                        <a:spcAft>
                          <a:spcPts val="0"/>
                        </a:spcAft>
                      </a:pPr>
                      <a:r>
                        <a:rPr lang="en-US" sz="1200" dirty="0">
                          <a:effectLst/>
                        </a:rPr>
                        <a:t>2.588*</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3837247292"/>
                  </a:ext>
                </a:extLst>
              </a:tr>
            </a:tbl>
          </a:graphicData>
        </a:graphic>
      </p:graphicFrame>
      <p:sp>
        <p:nvSpPr>
          <p:cNvPr id="3" name="Rectangle 1">
            <a:extLst>
              <a:ext uri="{FF2B5EF4-FFF2-40B4-BE49-F238E27FC236}">
                <a16:creationId xmlns:a16="http://schemas.microsoft.com/office/drawing/2014/main" id="{3E59F6B7-5D5D-4207-AE1F-10ACC6D2863B}"/>
              </a:ext>
            </a:extLst>
          </p:cNvPr>
          <p:cNvSpPr>
            <a:spLocks noChangeArrowheads="1"/>
          </p:cNvSpPr>
          <p:nvPr/>
        </p:nvSpPr>
        <p:spPr bwMode="auto">
          <a:xfrm>
            <a:off x="651104" y="3200497"/>
            <a:ext cx="17068796" cy="52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6674" tIns="58719" rIns="620517"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1" y="838200"/>
            <a:ext cx="6912533" cy="738664"/>
          </a:xfrm>
          <a:prstGeom prst="rect">
            <a:avLst/>
          </a:prstGeom>
          <a:noFill/>
        </p:spPr>
        <p:txBody>
          <a:bodyPr wrap="none" rtlCol="0">
            <a:spAutoFit/>
          </a:bodyPr>
          <a:lstStyle/>
          <a:p>
            <a:pPr algn="ctr"/>
            <a:r>
              <a:rPr lang="en-US" sz="1400" b="1" dirty="0">
                <a:solidFill>
                  <a:srgbClr val="0000FF"/>
                </a:solidFill>
                <a:latin typeface="Times New Roman" pitchFamily="18" charset="0"/>
                <a:cs typeface="Times New Roman" pitchFamily="18" charset="0"/>
              </a:rPr>
              <a:t>FIGURE</a:t>
            </a:r>
            <a:endParaRPr lang="en-US" sz="1400" dirty="0">
              <a:solidFill>
                <a:srgbClr val="0000FF"/>
              </a:solidFill>
              <a:latin typeface="Times New Roman" pitchFamily="18" charset="0"/>
              <a:cs typeface="Times New Roman" pitchFamily="18" charset="0"/>
            </a:endParaRPr>
          </a:p>
          <a:p>
            <a:pPr algn="ctr"/>
            <a:r>
              <a:rPr lang="en-US" sz="1400" b="1" dirty="0">
                <a:solidFill>
                  <a:srgbClr val="0000FF"/>
                </a:solidFill>
                <a:latin typeface="Times New Roman" pitchFamily="18" charset="0"/>
                <a:cs typeface="Times New Roman" pitchFamily="18" charset="0"/>
              </a:rPr>
              <a:t>BAR DIAGRAM  SHOWING PRE, POST AND ADJUSTED POST TEST VALUES OF</a:t>
            </a:r>
          </a:p>
          <a:p>
            <a:pPr algn="ctr"/>
            <a:r>
              <a:rPr lang="en-US" sz="1400" b="1" dirty="0">
                <a:solidFill>
                  <a:srgbClr val="0000FF"/>
                </a:solidFill>
                <a:latin typeface="Times New Roman" pitchFamily="18" charset="0"/>
                <a:cs typeface="Times New Roman" pitchFamily="18" charset="0"/>
              </a:rPr>
              <a:t> EXPERIMENTAL GROUP I, II AND CONTROL GROUP  ON BODY MASS INDEX</a:t>
            </a:r>
            <a:endParaRPr lang="en-US" sz="1400" dirty="0">
              <a:solidFill>
                <a:srgbClr val="0000FF"/>
              </a:solidFill>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E5FA0CBF-5EA2-4591-84A4-B621C9893591}"/>
              </a:ext>
            </a:extLst>
          </p:cNvPr>
          <p:cNvGrpSpPr>
            <a:grpSpLocks/>
          </p:cNvGrpSpPr>
          <p:nvPr/>
        </p:nvGrpSpPr>
        <p:grpSpPr bwMode="auto">
          <a:xfrm>
            <a:off x="1066800" y="1884527"/>
            <a:ext cx="6350568" cy="8270545"/>
            <a:chOff x="559" y="1087"/>
            <a:chExt cx="10871" cy="13148"/>
          </a:xfrm>
        </p:grpSpPr>
        <p:sp>
          <p:nvSpPr>
            <p:cNvPr id="6" name="AutoShape 342">
              <a:extLst>
                <a:ext uri="{FF2B5EF4-FFF2-40B4-BE49-F238E27FC236}">
                  <a16:creationId xmlns:a16="http://schemas.microsoft.com/office/drawing/2014/main" id="{82D35DF9-89C5-4565-A9E7-7E6A651A35D3}"/>
                </a:ext>
              </a:extLst>
            </p:cNvPr>
            <p:cNvSpPr>
              <a:spLocks/>
            </p:cNvSpPr>
            <p:nvPr/>
          </p:nvSpPr>
          <p:spPr bwMode="auto">
            <a:xfrm>
              <a:off x="5065" y="3925"/>
              <a:ext cx="6364" cy="3222"/>
            </a:xfrm>
            <a:custGeom>
              <a:avLst/>
              <a:gdLst>
                <a:gd name="T0" fmla="+- 0 10875 5066"/>
                <a:gd name="T1" fmla="*/ T0 w 6364"/>
                <a:gd name="T2" fmla="+- 0 7147 3926"/>
                <a:gd name="T3" fmla="*/ 7147 h 3222"/>
                <a:gd name="T4" fmla="+- 0 11429 5066"/>
                <a:gd name="T5" fmla="*/ T4 w 6364"/>
                <a:gd name="T6" fmla="+- 0 7147 3926"/>
                <a:gd name="T7" fmla="*/ 7147 h 3222"/>
                <a:gd name="T8" fmla="+- 0 10230 5066"/>
                <a:gd name="T9" fmla="*/ T8 w 6364"/>
                <a:gd name="T10" fmla="+- 0 7147 3926"/>
                <a:gd name="T11" fmla="*/ 7147 h 3222"/>
                <a:gd name="T12" fmla="+- 0 10366 5066"/>
                <a:gd name="T13" fmla="*/ T12 w 6364"/>
                <a:gd name="T14" fmla="+- 0 7147 3926"/>
                <a:gd name="T15" fmla="*/ 7147 h 3222"/>
                <a:gd name="T16" fmla="+- 0 9587 5066"/>
                <a:gd name="T17" fmla="*/ T16 w 6364"/>
                <a:gd name="T18" fmla="+- 0 7147 3926"/>
                <a:gd name="T19" fmla="*/ 7147 h 3222"/>
                <a:gd name="T20" fmla="+- 0 9723 5066"/>
                <a:gd name="T21" fmla="*/ T20 w 6364"/>
                <a:gd name="T22" fmla="+- 0 7147 3926"/>
                <a:gd name="T23" fmla="*/ 7147 h 3222"/>
                <a:gd name="T24" fmla="+- 0 7969 5066"/>
                <a:gd name="T25" fmla="*/ T24 w 6364"/>
                <a:gd name="T26" fmla="+- 0 7147 3926"/>
                <a:gd name="T27" fmla="*/ 7147 h 3222"/>
                <a:gd name="T28" fmla="+- 0 9080 5066"/>
                <a:gd name="T29" fmla="*/ T28 w 6364"/>
                <a:gd name="T30" fmla="+- 0 7147 3926"/>
                <a:gd name="T31" fmla="*/ 7147 h 3222"/>
                <a:gd name="T32" fmla="+- 0 6683 5066"/>
                <a:gd name="T33" fmla="*/ T32 w 6364"/>
                <a:gd name="T34" fmla="+- 0 7147 3926"/>
                <a:gd name="T35" fmla="*/ 7147 h 3222"/>
                <a:gd name="T36" fmla="+- 0 6820 5066"/>
                <a:gd name="T37" fmla="*/ T36 w 6364"/>
                <a:gd name="T38" fmla="+- 0 7147 3926"/>
                <a:gd name="T39" fmla="*/ 7147 h 3222"/>
                <a:gd name="T40" fmla="+- 0 5066 5066"/>
                <a:gd name="T41" fmla="*/ T40 w 6364"/>
                <a:gd name="T42" fmla="+- 0 7147 3926"/>
                <a:gd name="T43" fmla="*/ 7147 h 3222"/>
                <a:gd name="T44" fmla="+- 0 6177 5066"/>
                <a:gd name="T45" fmla="*/ T44 w 6364"/>
                <a:gd name="T46" fmla="+- 0 7147 3926"/>
                <a:gd name="T47" fmla="*/ 7147 h 3222"/>
                <a:gd name="T48" fmla="+- 0 6683 5066"/>
                <a:gd name="T49" fmla="*/ T48 w 6364"/>
                <a:gd name="T50" fmla="+- 0 6074 3926"/>
                <a:gd name="T51" fmla="*/ 6074 h 3222"/>
                <a:gd name="T52" fmla="+- 0 6820 5066"/>
                <a:gd name="T53" fmla="*/ T52 w 6364"/>
                <a:gd name="T54" fmla="+- 0 6074 3926"/>
                <a:gd name="T55" fmla="*/ 6074 h 3222"/>
                <a:gd name="T56" fmla="+- 0 5066 5066"/>
                <a:gd name="T57" fmla="*/ T56 w 6364"/>
                <a:gd name="T58" fmla="+- 0 6074 3926"/>
                <a:gd name="T59" fmla="*/ 6074 h 3222"/>
                <a:gd name="T60" fmla="+- 0 6177 5066"/>
                <a:gd name="T61" fmla="*/ T60 w 6364"/>
                <a:gd name="T62" fmla="+- 0 6074 3926"/>
                <a:gd name="T63" fmla="*/ 6074 h 3222"/>
                <a:gd name="T64" fmla="+- 0 6683 5066"/>
                <a:gd name="T65" fmla="*/ T64 w 6364"/>
                <a:gd name="T66" fmla="+- 0 4998 3926"/>
                <a:gd name="T67" fmla="*/ 4998 h 3222"/>
                <a:gd name="T68" fmla="+- 0 6820 5066"/>
                <a:gd name="T69" fmla="*/ T68 w 6364"/>
                <a:gd name="T70" fmla="+- 0 4998 3926"/>
                <a:gd name="T71" fmla="*/ 4998 h 3222"/>
                <a:gd name="T72" fmla="+- 0 5066 5066"/>
                <a:gd name="T73" fmla="*/ T72 w 6364"/>
                <a:gd name="T74" fmla="+- 0 4998 3926"/>
                <a:gd name="T75" fmla="*/ 4998 h 3222"/>
                <a:gd name="T76" fmla="+- 0 6177 5066"/>
                <a:gd name="T77" fmla="*/ T76 w 6364"/>
                <a:gd name="T78" fmla="+- 0 4998 3926"/>
                <a:gd name="T79" fmla="*/ 4998 h 3222"/>
                <a:gd name="T80" fmla="+- 0 6683 5066"/>
                <a:gd name="T81" fmla="*/ T80 w 6364"/>
                <a:gd name="T82" fmla="+- 0 3926 3926"/>
                <a:gd name="T83" fmla="*/ 3926 h 3222"/>
                <a:gd name="T84" fmla="+- 0 6820 5066"/>
                <a:gd name="T85" fmla="*/ T84 w 6364"/>
                <a:gd name="T86" fmla="+- 0 3926 3926"/>
                <a:gd name="T87" fmla="*/ 3926 h 3222"/>
                <a:gd name="T88" fmla="+- 0 5066 5066"/>
                <a:gd name="T89" fmla="*/ T88 w 6364"/>
                <a:gd name="T90" fmla="+- 0 3926 3926"/>
                <a:gd name="T91" fmla="*/ 3926 h 3222"/>
                <a:gd name="T92" fmla="+- 0 6177 5066"/>
                <a:gd name="T93" fmla="*/ T92 w 6364"/>
                <a:gd name="T94" fmla="+- 0 3926 3926"/>
                <a:gd name="T95" fmla="*/ 3926 h 3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6364" h="3222">
                  <a:moveTo>
                    <a:pt x="5809" y="3221"/>
                  </a:moveTo>
                  <a:lnTo>
                    <a:pt x="6363" y="3221"/>
                  </a:lnTo>
                  <a:moveTo>
                    <a:pt x="5164" y="3221"/>
                  </a:moveTo>
                  <a:lnTo>
                    <a:pt x="5300" y="3221"/>
                  </a:lnTo>
                  <a:moveTo>
                    <a:pt x="4521" y="3221"/>
                  </a:moveTo>
                  <a:lnTo>
                    <a:pt x="4657" y="3221"/>
                  </a:lnTo>
                  <a:moveTo>
                    <a:pt x="2903" y="3221"/>
                  </a:moveTo>
                  <a:lnTo>
                    <a:pt x="4014" y="3221"/>
                  </a:lnTo>
                  <a:moveTo>
                    <a:pt x="1617" y="3221"/>
                  </a:moveTo>
                  <a:lnTo>
                    <a:pt x="1754" y="3221"/>
                  </a:lnTo>
                  <a:moveTo>
                    <a:pt x="0" y="3221"/>
                  </a:moveTo>
                  <a:lnTo>
                    <a:pt x="1111" y="3221"/>
                  </a:lnTo>
                  <a:moveTo>
                    <a:pt x="1617" y="2148"/>
                  </a:moveTo>
                  <a:lnTo>
                    <a:pt x="1754" y="2148"/>
                  </a:lnTo>
                  <a:moveTo>
                    <a:pt x="0" y="2148"/>
                  </a:moveTo>
                  <a:lnTo>
                    <a:pt x="1111" y="2148"/>
                  </a:lnTo>
                  <a:moveTo>
                    <a:pt x="1617" y="1072"/>
                  </a:moveTo>
                  <a:lnTo>
                    <a:pt x="1754" y="1072"/>
                  </a:lnTo>
                  <a:moveTo>
                    <a:pt x="0" y="1072"/>
                  </a:moveTo>
                  <a:lnTo>
                    <a:pt x="1111" y="1072"/>
                  </a:lnTo>
                  <a:moveTo>
                    <a:pt x="1617" y="0"/>
                  </a:moveTo>
                  <a:lnTo>
                    <a:pt x="1754" y="0"/>
                  </a:lnTo>
                  <a:moveTo>
                    <a:pt x="0" y="0"/>
                  </a:moveTo>
                  <a:lnTo>
                    <a:pt x="1111"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cxnSp>
          <p:nvCxnSpPr>
            <p:cNvPr id="7" name="Line 343">
              <a:extLst>
                <a:ext uri="{FF2B5EF4-FFF2-40B4-BE49-F238E27FC236}">
                  <a16:creationId xmlns:a16="http://schemas.microsoft.com/office/drawing/2014/main" id="{61135EFC-EB75-449E-886E-B018258871D6}"/>
                </a:ext>
              </a:extLst>
            </p:cNvPr>
            <p:cNvCxnSpPr>
              <a:cxnSpLocks noChangeShapeType="1"/>
            </p:cNvCxnSpPr>
            <p:nvPr/>
          </p:nvCxnSpPr>
          <p:spPr bwMode="auto">
            <a:xfrm>
              <a:off x="2717" y="2853"/>
              <a:ext cx="8712" cy="0"/>
            </a:xfrm>
            <a:prstGeom prst="line">
              <a:avLst/>
            </a:prstGeom>
            <a:noFill/>
            <a:ln w="9124">
              <a:solidFill>
                <a:srgbClr val="D9D9D9"/>
              </a:solidFill>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3A67B580-B837-4D57-83F9-311BF2E9998F}"/>
                </a:ext>
              </a:extLst>
            </p:cNvPr>
            <p:cNvSpPr>
              <a:spLocks noChangeArrowheads="1"/>
            </p:cNvSpPr>
            <p:nvPr/>
          </p:nvSpPr>
          <p:spPr bwMode="auto">
            <a:xfrm>
              <a:off x="6176" y="2929"/>
              <a:ext cx="507" cy="529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9" name="AutoShape 345">
              <a:extLst>
                <a:ext uri="{FF2B5EF4-FFF2-40B4-BE49-F238E27FC236}">
                  <a16:creationId xmlns:a16="http://schemas.microsoft.com/office/drawing/2014/main" id="{A02D4E14-57AE-4C18-B3AD-EA897FC7A7DA}"/>
                </a:ext>
              </a:extLst>
            </p:cNvPr>
            <p:cNvSpPr>
              <a:spLocks/>
            </p:cNvSpPr>
            <p:nvPr/>
          </p:nvSpPr>
          <p:spPr bwMode="auto">
            <a:xfrm>
              <a:off x="7969" y="3925"/>
              <a:ext cx="1755" cy="2149"/>
            </a:xfrm>
            <a:custGeom>
              <a:avLst/>
              <a:gdLst>
                <a:gd name="T0" fmla="+- 0 9587 7969"/>
                <a:gd name="T1" fmla="*/ T0 w 1755"/>
                <a:gd name="T2" fmla="+- 0 6074 3926"/>
                <a:gd name="T3" fmla="*/ 6074 h 2149"/>
                <a:gd name="T4" fmla="+- 0 9723 7969"/>
                <a:gd name="T5" fmla="*/ T4 w 1755"/>
                <a:gd name="T6" fmla="+- 0 6074 3926"/>
                <a:gd name="T7" fmla="*/ 6074 h 2149"/>
                <a:gd name="T8" fmla="+- 0 7969 7969"/>
                <a:gd name="T9" fmla="*/ T8 w 1755"/>
                <a:gd name="T10" fmla="+- 0 6074 3926"/>
                <a:gd name="T11" fmla="*/ 6074 h 2149"/>
                <a:gd name="T12" fmla="+- 0 9080 7969"/>
                <a:gd name="T13" fmla="*/ T12 w 1755"/>
                <a:gd name="T14" fmla="+- 0 6074 3926"/>
                <a:gd name="T15" fmla="*/ 6074 h 2149"/>
                <a:gd name="T16" fmla="+- 0 9587 7969"/>
                <a:gd name="T17" fmla="*/ T16 w 1755"/>
                <a:gd name="T18" fmla="+- 0 4998 3926"/>
                <a:gd name="T19" fmla="*/ 4998 h 2149"/>
                <a:gd name="T20" fmla="+- 0 9723 7969"/>
                <a:gd name="T21" fmla="*/ T20 w 1755"/>
                <a:gd name="T22" fmla="+- 0 4998 3926"/>
                <a:gd name="T23" fmla="*/ 4998 h 2149"/>
                <a:gd name="T24" fmla="+- 0 7969 7969"/>
                <a:gd name="T25" fmla="*/ T24 w 1755"/>
                <a:gd name="T26" fmla="+- 0 4998 3926"/>
                <a:gd name="T27" fmla="*/ 4998 h 2149"/>
                <a:gd name="T28" fmla="+- 0 9080 7969"/>
                <a:gd name="T29" fmla="*/ T28 w 1755"/>
                <a:gd name="T30" fmla="+- 0 4998 3926"/>
                <a:gd name="T31" fmla="*/ 4998 h 2149"/>
                <a:gd name="T32" fmla="+- 0 9587 7969"/>
                <a:gd name="T33" fmla="*/ T32 w 1755"/>
                <a:gd name="T34" fmla="+- 0 3926 3926"/>
                <a:gd name="T35" fmla="*/ 3926 h 2149"/>
                <a:gd name="T36" fmla="+- 0 9723 7969"/>
                <a:gd name="T37" fmla="*/ T36 w 1755"/>
                <a:gd name="T38" fmla="+- 0 3926 3926"/>
                <a:gd name="T39" fmla="*/ 3926 h 2149"/>
                <a:gd name="T40" fmla="+- 0 7969 7969"/>
                <a:gd name="T41" fmla="*/ T40 w 1755"/>
                <a:gd name="T42" fmla="+- 0 3926 3926"/>
                <a:gd name="T43" fmla="*/ 3926 h 2149"/>
                <a:gd name="T44" fmla="+- 0 9080 7969"/>
                <a:gd name="T45" fmla="*/ T44 w 1755"/>
                <a:gd name="T46" fmla="+- 0 3926 3926"/>
                <a:gd name="T47" fmla="*/ 3926 h 2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755" h="2149">
                  <a:moveTo>
                    <a:pt x="1618" y="2148"/>
                  </a:moveTo>
                  <a:lnTo>
                    <a:pt x="1754" y="2148"/>
                  </a:lnTo>
                  <a:moveTo>
                    <a:pt x="0" y="2148"/>
                  </a:moveTo>
                  <a:lnTo>
                    <a:pt x="1111" y="2148"/>
                  </a:lnTo>
                  <a:moveTo>
                    <a:pt x="1618" y="1072"/>
                  </a:moveTo>
                  <a:lnTo>
                    <a:pt x="1754" y="1072"/>
                  </a:lnTo>
                  <a:moveTo>
                    <a:pt x="0" y="1072"/>
                  </a:moveTo>
                  <a:lnTo>
                    <a:pt x="1111" y="1072"/>
                  </a:lnTo>
                  <a:moveTo>
                    <a:pt x="1618" y="0"/>
                  </a:moveTo>
                  <a:lnTo>
                    <a:pt x="1754" y="0"/>
                  </a:lnTo>
                  <a:moveTo>
                    <a:pt x="0" y="0"/>
                  </a:moveTo>
                  <a:lnTo>
                    <a:pt x="1111"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0" name="Rectangle 9">
              <a:extLst>
                <a:ext uri="{FF2B5EF4-FFF2-40B4-BE49-F238E27FC236}">
                  <a16:creationId xmlns:a16="http://schemas.microsoft.com/office/drawing/2014/main" id="{678E9641-0020-4DCF-A3EA-257C2C01B883}"/>
                </a:ext>
              </a:extLst>
            </p:cNvPr>
            <p:cNvSpPr>
              <a:spLocks noChangeArrowheads="1"/>
            </p:cNvSpPr>
            <p:nvPr/>
          </p:nvSpPr>
          <p:spPr bwMode="auto">
            <a:xfrm>
              <a:off x="9080" y="2965"/>
              <a:ext cx="507" cy="5255"/>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1" name="AutoShape 347">
              <a:extLst>
                <a:ext uri="{FF2B5EF4-FFF2-40B4-BE49-F238E27FC236}">
                  <a16:creationId xmlns:a16="http://schemas.microsoft.com/office/drawing/2014/main" id="{EEA6C906-CAB6-4FFB-89A2-7ABD30888EF6}"/>
                </a:ext>
              </a:extLst>
            </p:cNvPr>
            <p:cNvSpPr>
              <a:spLocks/>
            </p:cNvSpPr>
            <p:nvPr/>
          </p:nvSpPr>
          <p:spPr bwMode="auto">
            <a:xfrm>
              <a:off x="2716" y="3925"/>
              <a:ext cx="1843" cy="3222"/>
            </a:xfrm>
            <a:custGeom>
              <a:avLst/>
              <a:gdLst>
                <a:gd name="T0" fmla="+- 0 4423 2717"/>
                <a:gd name="T1" fmla="*/ T0 w 1843"/>
                <a:gd name="T2" fmla="+- 0 7147 3926"/>
                <a:gd name="T3" fmla="*/ 7147 h 3222"/>
                <a:gd name="T4" fmla="+- 0 4559 2717"/>
                <a:gd name="T5" fmla="*/ T4 w 1843"/>
                <a:gd name="T6" fmla="+- 0 7147 3926"/>
                <a:gd name="T7" fmla="*/ 7147 h 3222"/>
                <a:gd name="T8" fmla="+- 0 3780 2717"/>
                <a:gd name="T9" fmla="*/ T8 w 1843"/>
                <a:gd name="T10" fmla="+- 0 7147 3926"/>
                <a:gd name="T11" fmla="*/ 7147 h 3222"/>
                <a:gd name="T12" fmla="+- 0 3916 2717"/>
                <a:gd name="T13" fmla="*/ T12 w 1843"/>
                <a:gd name="T14" fmla="+- 0 7147 3926"/>
                <a:gd name="T15" fmla="*/ 7147 h 3222"/>
                <a:gd name="T16" fmla="+- 0 2717 2717"/>
                <a:gd name="T17" fmla="*/ T16 w 1843"/>
                <a:gd name="T18" fmla="+- 0 7147 3926"/>
                <a:gd name="T19" fmla="*/ 7147 h 3222"/>
                <a:gd name="T20" fmla="+- 0 3271 2717"/>
                <a:gd name="T21" fmla="*/ T20 w 1843"/>
                <a:gd name="T22" fmla="+- 0 7147 3926"/>
                <a:gd name="T23" fmla="*/ 7147 h 3222"/>
                <a:gd name="T24" fmla="+- 0 3780 2717"/>
                <a:gd name="T25" fmla="*/ T24 w 1843"/>
                <a:gd name="T26" fmla="+- 0 6074 3926"/>
                <a:gd name="T27" fmla="*/ 6074 h 3222"/>
                <a:gd name="T28" fmla="+- 0 3916 2717"/>
                <a:gd name="T29" fmla="*/ T28 w 1843"/>
                <a:gd name="T30" fmla="+- 0 6074 3926"/>
                <a:gd name="T31" fmla="*/ 6074 h 3222"/>
                <a:gd name="T32" fmla="+- 0 2717 2717"/>
                <a:gd name="T33" fmla="*/ T32 w 1843"/>
                <a:gd name="T34" fmla="+- 0 6074 3926"/>
                <a:gd name="T35" fmla="*/ 6074 h 3222"/>
                <a:gd name="T36" fmla="+- 0 3271 2717"/>
                <a:gd name="T37" fmla="*/ T36 w 1843"/>
                <a:gd name="T38" fmla="+- 0 6074 3926"/>
                <a:gd name="T39" fmla="*/ 6074 h 3222"/>
                <a:gd name="T40" fmla="+- 0 3780 2717"/>
                <a:gd name="T41" fmla="*/ T40 w 1843"/>
                <a:gd name="T42" fmla="+- 0 4998 3926"/>
                <a:gd name="T43" fmla="*/ 4998 h 3222"/>
                <a:gd name="T44" fmla="+- 0 3916 2717"/>
                <a:gd name="T45" fmla="*/ T44 w 1843"/>
                <a:gd name="T46" fmla="+- 0 4998 3926"/>
                <a:gd name="T47" fmla="*/ 4998 h 3222"/>
                <a:gd name="T48" fmla="+- 0 2717 2717"/>
                <a:gd name="T49" fmla="*/ T48 w 1843"/>
                <a:gd name="T50" fmla="+- 0 4998 3926"/>
                <a:gd name="T51" fmla="*/ 4998 h 3222"/>
                <a:gd name="T52" fmla="+- 0 3271 2717"/>
                <a:gd name="T53" fmla="*/ T52 w 1843"/>
                <a:gd name="T54" fmla="+- 0 4998 3926"/>
                <a:gd name="T55" fmla="*/ 4998 h 3222"/>
                <a:gd name="T56" fmla="+- 0 3780 2717"/>
                <a:gd name="T57" fmla="*/ T56 w 1843"/>
                <a:gd name="T58" fmla="+- 0 3926 3926"/>
                <a:gd name="T59" fmla="*/ 3926 h 3222"/>
                <a:gd name="T60" fmla="+- 0 3916 2717"/>
                <a:gd name="T61" fmla="*/ T60 w 1843"/>
                <a:gd name="T62" fmla="+- 0 3926 3926"/>
                <a:gd name="T63" fmla="*/ 3926 h 3222"/>
                <a:gd name="T64" fmla="+- 0 2717 2717"/>
                <a:gd name="T65" fmla="*/ T64 w 1843"/>
                <a:gd name="T66" fmla="+- 0 3926 3926"/>
                <a:gd name="T67" fmla="*/ 3926 h 3222"/>
                <a:gd name="T68" fmla="+- 0 3271 2717"/>
                <a:gd name="T69" fmla="*/ T68 w 1843"/>
                <a:gd name="T70" fmla="+- 0 3926 3926"/>
                <a:gd name="T71" fmla="*/ 3926 h 3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843" h="3222">
                  <a:moveTo>
                    <a:pt x="1706" y="3221"/>
                  </a:moveTo>
                  <a:lnTo>
                    <a:pt x="1842" y="3221"/>
                  </a:lnTo>
                  <a:moveTo>
                    <a:pt x="1063" y="3221"/>
                  </a:moveTo>
                  <a:lnTo>
                    <a:pt x="1199" y="3221"/>
                  </a:lnTo>
                  <a:moveTo>
                    <a:pt x="0" y="3221"/>
                  </a:moveTo>
                  <a:lnTo>
                    <a:pt x="554" y="3221"/>
                  </a:lnTo>
                  <a:moveTo>
                    <a:pt x="1063" y="2148"/>
                  </a:moveTo>
                  <a:lnTo>
                    <a:pt x="1199" y="2148"/>
                  </a:lnTo>
                  <a:moveTo>
                    <a:pt x="0" y="2148"/>
                  </a:moveTo>
                  <a:lnTo>
                    <a:pt x="554" y="2148"/>
                  </a:lnTo>
                  <a:moveTo>
                    <a:pt x="1063" y="1072"/>
                  </a:moveTo>
                  <a:lnTo>
                    <a:pt x="1199" y="1072"/>
                  </a:lnTo>
                  <a:moveTo>
                    <a:pt x="0" y="1072"/>
                  </a:moveTo>
                  <a:lnTo>
                    <a:pt x="554" y="1072"/>
                  </a:lnTo>
                  <a:moveTo>
                    <a:pt x="1063" y="0"/>
                  </a:moveTo>
                  <a:lnTo>
                    <a:pt x="1199" y="0"/>
                  </a:lnTo>
                  <a:moveTo>
                    <a:pt x="0" y="0"/>
                  </a:moveTo>
                  <a:lnTo>
                    <a:pt x="554"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2" name="Rectangle 11">
              <a:extLst>
                <a:ext uri="{FF2B5EF4-FFF2-40B4-BE49-F238E27FC236}">
                  <a16:creationId xmlns:a16="http://schemas.microsoft.com/office/drawing/2014/main" id="{0FA9B836-1198-4615-BE81-3EA1D52B461B}"/>
                </a:ext>
              </a:extLst>
            </p:cNvPr>
            <p:cNvSpPr>
              <a:spLocks noChangeArrowheads="1"/>
            </p:cNvSpPr>
            <p:nvPr/>
          </p:nvSpPr>
          <p:spPr bwMode="auto">
            <a:xfrm>
              <a:off x="3270" y="3037"/>
              <a:ext cx="509" cy="5183"/>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3" name="AutoShape 349">
              <a:extLst>
                <a:ext uri="{FF2B5EF4-FFF2-40B4-BE49-F238E27FC236}">
                  <a16:creationId xmlns:a16="http://schemas.microsoft.com/office/drawing/2014/main" id="{2BD00858-D87D-4803-B385-D4D14C2F45DC}"/>
                </a:ext>
              </a:extLst>
            </p:cNvPr>
            <p:cNvSpPr>
              <a:spLocks/>
            </p:cNvSpPr>
            <p:nvPr/>
          </p:nvSpPr>
          <p:spPr bwMode="auto">
            <a:xfrm>
              <a:off x="4422" y="3925"/>
              <a:ext cx="137" cy="2149"/>
            </a:xfrm>
            <a:custGeom>
              <a:avLst/>
              <a:gdLst>
                <a:gd name="T0" fmla="+- 0 4423 4423"/>
                <a:gd name="T1" fmla="*/ T0 w 137"/>
                <a:gd name="T2" fmla="+- 0 6074 3926"/>
                <a:gd name="T3" fmla="*/ 6074 h 2149"/>
                <a:gd name="T4" fmla="+- 0 4559 4423"/>
                <a:gd name="T5" fmla="*/ T4 w 137"/>
                <a:gd name="T6" fmla="+- 0 6074 3926"/>
                <a:gd name="T7" fmla="*/ 6074 h 2149"/>
                <a:gd name="T8" fmla="+- 0 4423 4423"/>
                <a:gd name="T9" fmla="*/ T8 w 137"/>
                <a:gd name="T10" fmla="+- 0 4998 3926"/>
                <a:gd name="T11" fmla="*/ 4998 h 2149"/>
                <a:gd name="T12" fmla="+- 0 4559 4423"/>
                <a:gd name="T13" fmla="*/ T12 w 137"/>
                <a:gd name="T14" fmla="+- 0 4998 3926"/>
                <a:gd name="T15" fmla="*/ 4998 h 2149"/>
                <a:gd name="T16" fmla="+- 0 4423 4423"/>
                <a:gd name="T17" fmla="*/ T16 w 137"/>
                <a:gd name="T18" fmla="+- 0 3926 3926"/>
                <a:gd name="T19" fmla="*/ 3926 h 2149"/>
                <a:gd name="T20" fmla="+- 0 4559 4423"/>
                <a:gd name="T21" fmla="*/ T20 w 137"/>
                <a:gd name="T22" fmla="+- 0 3926 3926"/>
                <a:gd name="T23" fmla="*/ 3926 h 2149"/>
              </a:gdLst>
              <a:ahLst/>
              <a:cxnLst>
                <a:cxn ang="0">
                  <a:pos x="T1" y="T3"/>
                </a:cxn>
                <a:cxn ang="0">
                  <a:pos x="T5" y="T7"/>
                </a:cxn>
                <a:cxn ang="0">
                  <a:pos x="T9" y="T11"/>
                </a:cxn>
                <a:cxn ang="0">
                  <a:pos x="T13" y="T15"/>
                </a:cxn>
                <a:cxn ang="0">
                  <a:pos x="T17" y="T19"/>
                </a:cxn>
                <a:cxn ang="0">
                  <a:pos x="T21" y="T23"/>
                </a:cxn>
              </a:cxnLst>
              <a:rect l="0" t="0" r="r" b="b"/>
              <a:pathLst>
                <a:path w="137" h="2149">
                  <a:moveTo>
                    <a:pt x="0" y="2148"/>
                  </a:moveTo>
                  <a:lnTo>
                    <a:pt x="136" y="2148"/>
                  </a:lnTo>
                  <a:moveTo>
                    <a:pt x="0" y="1072"/>
                  </a:moveTo>
                  <a:lnTo>
                    <a:pt x="136" y="1072"/>
                  </a:lnTo>
                  <a:moveTo>
                    <a:pt x="0" y="0"/>
                  </a:moveTo>
                  <a:lnTo>
                    <a:pt x="136"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4" name="Rectangle 13">
              <a:extLst>
                <a:ext uri="{FF2B5EF4-FFF2-40B4-BE49-F238E27FC236}">
                  <a16:creationId xmlns:a16="http://schemas.microsoft.com/office/drawing/2014/main" id="{DB09F162-3DDD-4967-803A-84FE91369D53}"/>
                </a:ext>
              </a:extLst>
            </p:cNvPr>
            <p:cNvSpPr>
              <a:spLocks noChangeArrowheads="1"/>
            </p:cNvSpPr>
            <p:nvPr/>
          </p:nvSpPr>
          <p:spPr bwMode="auto">
            <a:xfrm>
              <a:off x="3916" y="3903"/>
              <a:ext cx="507" cy="431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5" name="AutoShape 351">
              <a:extLst>
                <a:ext uri="{FF2B5EF4-FFF2-40B4-BE49-F238E27FC236}">
                  <a16:creationId xmlns:a16="http://schemas.microsoft.com/office/drawing/2014/main" id="{A40EB887-1830-4E45-83AE-6F5704424AAC}"/>
                </a:ext>
              </a:extLst>
            </p:cNvPr>
            <p:cNvSpPr>
              <a:spLocks/>
            </p:cNvSpPr>
            <p:nvPr/>
          </p:nvSpPr>
          <p:spPr bwMode="auto">
            <a:xfrm>
              <a:off x="7326" y="3925"/>
              <a:ext cx="137" cy="3222"/>
            </a:xfrm>
            <a:custGeom>
              <a:avLst/>
              <a:gdLst>
                <a:gd name="T0" fmla="+- 0 7326 7326"/>
                <a:gd name="T1" fmla="*/ T0 w 137"/>
                <a:gd name="T2" fmla="+- 0 7147 3926"/>
                <a:gd name="T3" fmla="*/ 7147 h 3222"/>
                <a:gd name="T4" fmla="+- 0 7463 7326"/>
                <a:gd name="T5" fmla="*/ T4 w 137"/>
                <a:gd name="T6" fmla="+- 0 7147 3926"/>
                <a:gd name="T7" fmla="*/ 7147 h 3222"/>
                <a:gd name="T8" fmla="+- 0 7326 7326"/>
                <a:gd name="T9" fmla="*/ T8 w 137"/>
                <a:gd name="T10" fmla="+- 0 6074 3926"/>
                <a:gd name="T11" fmla="*/ 6074 h 3222"/>
                <a:gd name="T12" fmla="+- 0 7463 7326"/>
                <a:gd name="T13" fmla="*/ T12 w 137"/>
                <a:gd name="T14" fmla="+- 0 6074 3926"/>
                <a:gd name="T15" fmla="*/ 6074 h 3222"/>
                <a:gd name="T16" fmla="+- 0 7326 7326"/>
                <a:gd name="T17" fmla="*/ T16 w 137"/>
                <a:gd name="T18" fmla="+- 0 4998 3926"/>
                <a:gd name="T19" fmla="*/ 4998 h 3222"/>
                <a:gd name="T20" fmla="+- 0 7463 7326"/>
                <a:gd name="T21" fmla="*/ T20 w 137"/>
                <a:gd name="T22" fmla="+- 0 4998 3926"/>
                <a:gd name="T23" fmla="*/ 4998 h 3222"/>
                <a:gd name="T24" fmla="+- 0 7326 7326"/>
                <a:gd name="T25" fmla="*/ T24 w 137"/>
                <a:gd name="T26" fmla="+- 0 3926 3926"/>
                <a:gd name="T27" fmla="*/ 3926 h 3222"/>
                <a:gd name="T28" fmla="+- 0 7463 7326"/>
                <a:gd name="T29" fmla="*/ T28 w 137"/>
                <a:gd name="T30" fmla="+- 0 3926 3926"/>
                <a:gd name="T31" fmla="*/ 3926 h 322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7" h="3222">
                  <a:moveTo>
                    <a:pt x="0" y="3221"/>
                  </a:moveTo>
                  <a:lnTo>
                    <a:pt x="137" y="3221"/>
                  </a:lnTo>
                  <a:moveTo>
                    <a:pt x="0" y="2148"/>
                  </a:moveTo>
                  <a:lnTo>
                    <a:pt x="137" y="2148"/>
                  </a:lnTo>
                  <a:moveTo>
                    <a:pt x="0" y="1072"/>
                  </a:moveTo>
                  <a:lnTo>
                    <a:pt x="137" y="1072"/>
                  </a:lnTo>
                  <a:moveTo>
                    <a:pt x="0" y="0"/>
                  </a:moveTo>
                  <a:lnTo>
                    <a:pt x="137"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6" name="Rectangle 15">
              <a:extLst>
                <a:ext uri="{FF2B5EF4-FFF2-40B4-BE49-F238E27FC236}">
                  <a16:creationId xmlns:a16="http://schemas.microsoft.com/office/drawing/2014/main" id="{174FCFB8-571B-411F-9424-497753B098CD}"/>
                </a:ext>
              </a:extLst>
            </p:cNvPr>
            <p:cNvSpPr>
              <a:spLocks noChangeArrowheads="1"/>
            </p:cNvSpPr>
            <p:nvPr/>
          </p:nvSpPr>
          <p:spPr bwMode="auto">
            <a:xfrm>
              <a:off x="6819" y="3492"/>
              <a:ext cx="507" cy="472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7" name="AutoShape 353">
              <a:extLst>
                <a:ext uri="{FF2B5EF4-FFF2-40B4-BE49-F238E27FC236}">
                  <a16:creationId xmlns:a16="http://schemas.microsoft.com/office/drawing/2014/main" id="{9AB922D2-CBD7-463C-9AB6-BCAE91584F81}"/>
                </a:ext>
              </a:extLst>
            </p:cNvPr>
            <p:cNvSpPr>
              <a:spLocks/>
            </p:cNvSpPr>
            <p:nvPr/>
          </p:nvSpPr>
          <p:spPr bwMode="auto">
            <a:xfrm>
              <a:off x="10229" y="3925"/>
              <a:ext cx="137" cy="2149"/>
            </a:xfrm>
            <a:custGeom>
              <a:avLst/>
              <a:gdLst>
                <a:gd name="T0" fmla="+- 0 10230 10230"/>
                <a:gd name="T1" fmla="*/ T0 w 137"/>
                <a:gd name="T2" fmla="+- 0 6074 3926"/>
                <a:gd name="T3" fmla="*/ 6074 h 2149"/>
                <a:gd name="T4" fmla="+- 0 10366 10230"/>
                <a:gd name="T5" fmla="*/ T4 w 137"/>
                <a:gd name="T6" fmla="+- 0 6074 3926"/>
                <a:gd name="T7" fmla="*/ 6074 h 2149"/>
                <a:gd name="T8" fmla="+- 0 10230 10230"/>
                <a:gd name="T9" fmla="*/ T8 w 137"/>
                <a:gd name="T10" fmla="+- 0 4998 3926"/>
                <a:gd name="T11" fmla="*/ 4998 h 2149"/>
                <a:gd name="T12" fmla="+- 0 10366 10230"/>
                <a:gd name="T13" fmla="*/ T12 w 137"/>
                <a:gd name="T14" fmla="+- 0 4998 3926"/>
                <a:gd name="T15" fmla="*/ 4998 h 2149"/>
                <a:gd name="T16" fmla="+- 0 10230 10230"/>
                <a:gd name="T17" fmla="*/ T16 w 137"/>
                <a:gd name="T18" fmla="+- 0 3926 3926"/>
                <a:gd name="T19" fmla="*/ 3926 h 2149"/>
                <a:gd name="T20" fmla="+- 0 10366 10230"/>
                <a:gd name="T21" fmla="*/ T20 w 137"/>
                <a:gd name="T22" fmla="+- 0 3926 3926"/>
                <a:gd name="T23" fmla="*/ 3926 h 2149"/>
              </a:gdLst>
              <a:ahLst/>
              <a:cxnLst>
                <a:cxn ang="0">
                  <a:pos x="T1" y="T3"/>
                </a:cxn>
                <a:cxn ang="0">
                  <a:pos x="T5" y="T7"/>
                </a:cxn>
                <a:cxn ang="0">
                  <a:pos x="T9" y="T11"/>
                </a:cxn>
                <a:cxn ang="0">
                  <a:pos x="T13" y="T15"/>
                </a:cxn>
                <a:cxn ang="0">
                  <a:pos x="T17" y="T19"/>
                </a:cxn>
                <a:cxn ang="0">
                  <a:pos x="T21" y="T23"/>
                </a:cxn>
              </a:cxnLst>
              <a:rect l="0" t="0" r="r" b="b"/>
              <a:pathLst>
                <a:path w="137" h="2149">
                  <a:moveTo>
                    <a:pt x="0" y="2148"/>
                  </a:moveTo>
                  <a:lnTo>
                    <a:pt x="136" y="2148"/>
                  </a:lnTo>
                  <a:moveTo>
                    <a:pt x="0" y="1072"/>
                  </a:moveTo>
                  <a:lnTo>
                    <a:pt x="136" y="1072"/>
                  </a:lnTo>
                  <a:moveTo>
                    <a:pt x="0" y="0"/>
                  </a:moveTo>
                  <a:lnTo>
                    <a:pt x="136"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8" name="Rectangle 17">
              <a:extLst>
                <a:ext uri="{FF2B5EF4-FFF2-40B4-BE49-F238E27FC236}">
                  <a16:creationId xmlns:a16="http://schemas.microsoft.com/office/drawing/2014/main" id="{C911E417-DAB8-48D3-870C-0425700AFB23}"/>
                </a:ext>
              </a:extLst>
            </p:cNvPr>
            <p:cNvSpPr>
              <a:spLocks noChangeArrowheads="1"/>
            </p:cNvSpPr>
            <p:nvPr/>
          </p:nvSpPr>
          <p:spPr bwMode="auto">
            <a:xfrm>
              <a:off x="9723" y="2934"/>
              <a:ext cx="507" cy="52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9" name="AutoShape 355">
              <a:extLst>
                <a:ext uri="{FF2B5EF4-FFF2-40B4-BE49-F238E27FC236}">
                  <a16:creationId xmlns:a16="http://schemas.microsoft.com/office/drawing/2014/main" id="{46287815-CE7A-4E1B-825C-DFA522CF62C1}"/>
                </a:ext>
              </a:extLst>
            </p:cNvPr>
            <p:cNvSpPr>
              <a:spLocks/>
            </p:cNvSpPr>
            <p:nvPr/>
          </p:nvSpPr>
          <p:spPr bwMode="auto">
            <a:xfrm>
              <a:off x="4559" y="3487"/>
              <a:ext cx="3410" cy="4733"/>
            </a:xfrm>
            <a:custGeom>
              <a:avLst/>
              <a:gdLst>
                <a:gd name="T0" fmla="+- 0 5066 4559"/>
                <a:gd name="T1" fmla="*/ T0 w 3410"/>
                <a:gd name="T2" fmla="+- 0 3911 3487"/>
                <a:gd name="T3" fmla="*/ 3911 h 4733"/>
                <a:gd name="T4" fmla="+- 0 4559 4559"/>
                <a:gd name="T5" fmla="*/ T4 w 3410"/>
                <a:gd name="T6" fmla="+- 0 3911 3487"/>
                <a:gd name="T7" fmla="*/ 3911 h 4733"/>
                <a:gd name="T8" fmla="+- 0 4559 4559"/>
                <a:gd name="T9" fmla="*/ T8 w 3410"/>
                <a:gd name="T10" fmla="+- 0 8220 3487"/>
                <a:gd name="T11" fmla="*/ 8220 h 4733"/>
                <a:gd name="T12" fmla="+- 0 5066 4559"/>
                <a:gd name="T13" fmla="*/ T12 w 3410"/>
                <a:gd name="T14" fmla="+- 0 8220 3487"/>
                <a:gd name="T15" fmla="*/ 8220 h 4733"/>
                <a:gd name="T16" fmla="+- 0 5066 4559"/>
                <a:gd name="T17" fmla="*/ T16 w 3410"/>
                <a:gd name="T18" fmla="+- 0 3911 3487"/>
                <a:gd name="T19" fmla="*/ 3911 h 4733"/>
                <a:gd name="T20" fmla="+- 0 7969 4559"/>
                <a:gd name="T21" fmla="*/ T20 w 3410"/>
                <a:gd name="T22" fmla="+- 0 3487 3487"/>
                <a:gd name="T23" fmla="*/ 3487 h 4733"/>
                <a:gd name="T24" fmla="+- 0 7463 4559"/>
                <a:gd name="T25" fmla="*/ T24 w 3410"/>
                <a:gd name="T26" fmla="+- 0 3487 3487"/>
                <a:gd name="T27" fmla="*/ 3487 h 4733"/>
                <a:gd name="T28" fmla="+- 0 7463 4559"/>
                <a:gd name="T29" fmla="*/ T28 w 3410"/>
                <a:gd name="T30" fmla="+- 0 8220 3487"/>
                <a:gd name="T31" fmla="*/ 8220 h 4733"/>
                <a:gd name="T32" fmla="+- 0 7969 4559"/>
                <a:gd name="T33" fmla="*/ T32 w 3410"/>
                <a:gd name="T34" fmla="+- 0 8220 3487"/>
                <a:gd name="T35" fmla="*/ 8220 h 4733"/>
                <a:gd name="T36" fmla="+- 0 7969 4559"/>
                <a:gd name="T37" fmla="*/ T36 w 3410"/>
                <a:gd name="T38" fmla="+- 0 3487 3487"/>
                <a:gd name="T39" fmla="*/ 3487 h 47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410" h="4733">
                  <a:moveTo>
                    <a:pt x="507" y="424"/>
                  </a:moveTo>
                  <a:lnTo>
                    <a:pt x="0" y="424"/>
                  </a:lnTo>
                  <a:lnTo>
                    <a:pt x="0" y="4733"/>
                  </a:lnTo>
                  <a:lnTo>
                    <a:pt x="507" y="4733"/>
                  </a:lnTo>
                  <a:lnTo>
                    <a:pt x="507" y="424"/>
                  </a:lnTo>
                  <a:moveTo>
                    <a:pt x="3410" y="0"/>
                  </a:moveTo>
                  <a:lnTo>
                    <a:pt x="2904" y="0"/>
                  </a:lnTo>
                  <a:lnTo>
                    <a:pt x="2904" y="4733"/>
                  </a:lnTo>
                  <a:lnTo>
                    <a:pt x="3410" y="4733"/>
                  </a:lnTo>
                  <a:lnTo>
                    <a:pt x="3410" y="0"/>
                  </a:lnTo>
                </a:path>
              </a:pathLst>
            </a:custGeom>
            <a:solidFill>
              <a:srgbClr val="6FAC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N"/>
            </a:p>
          </p:txBody>
        </p:sp>
        <p:sp>
          <p:nvSpPr>
            <p:cNvPr id="20" name="AutoShape 356">
              <a:extLst>
                <a:ext uri="{FF2B5EF4-FFF2-40B4-BE49-F238E27FC236}">
                  <a16:creationId xmlns:a16="http://schemas.microsoft.com/office/drawing/2014/main" id="{B866CCD6-B9F6-42B3-A4D4-33E3834BFE03}"/>
                </a:ext>
              </a:extLst>
            </p:cNvPr>
            <p:cNvSpPr>
              <a:spLocks/>
            </p:cNvSpPr>
            <p:nvPr/>
          </p:nvSpPr>
          <p:spPr bwMode="auto">
            <a:xfrm>
              <a:off x="10875" y="3925"/>
              <a:ext cx="555" cy="2149"/>
            </a:xfrm>
            <a:custGeom>
              <a:avLst/>
              <a:gdLst>
                <a:gd name="T0" fmla="+- 0 10875 10875"/>
                <a:gd name="T1" fmla="*/ T0 w 555"/>
                <a:gd name="T2" fmla="+- 0 6074 3926"/>
                <a:gd name="T3" fmla="*/ 6074 h 2149"/>
                <a:gd name="T4" fmla="+- 0 11429 10875"/>
                <a:gd name="T5" fmla="*/ T4 w 555"/>
                <a:gd name="T6" fmla="+- 0 6074 3926"/>
                <a:gd name="T7" fmla="*/ 6074 h 2149"/>
                <a:gd name="T8" fmla="+- 0 10875 10875"/>
                <a:gd name="T9" fmla="*/ T8 w 555"/>
                <a:gd name="T10" fmla="+- 0 4998 3926"/>
                <a:gd name="T11" fmla="*/ 4998 h 2149"/>
                <a:gd name="T12" fmla="+- 0 11429 10875"/>
                <a:gd name="T13" fmla="*/ T12 w 555"/>
                <a:gd name="T14" fmla="+- 0 4998 3926"/>
                <a:gd name="T15" fmla="*/ 4998 h 2149"/>
                <a:gd name="T16" fmla="+- 0 10875 10875"/>
                <a:gd name="T17" fmla="*/ T16 w 555"/>
                <a:gd name="T18" fmla="+- 0 3926 3926"/>
                <a:gd name="T19" fmla="*/ 3926 h 2149"/>
                <a:gd name="T20" fmla="+- 0 11429 10875"/>
                <a:gd name="T21" fmla="*/ T20 w 555"/>
                <a:gd name="T22" fmla="+- 0 3926 3926"/>
                <a:gd name="T23" fmla="*/ 3926 h 2149"/>
              </a:gdLst>
              <a:ahLst/>
              <a:cxnLst>
                <a:cxn ang="0">
                  <a:pos x="T1" y="T3"/>
                </a:cxn>
                <a:cxn ang="0">
                  <a:pos x="T5" y="T7"/>
                </a:cxn>
                <a:cxn ang="0">
                  <a:pos x="T9" y="T11"/>
                </a:cxn>
                <a:cxn ang="0">
                  <a:pos x="T13" y="T15"/>
                </a:cxn>
                <a:cxn ang="0">
                  <a:pos x="T17" y="T19"/>
                </a:cxn>
                <a:cxn ang="0">
                  <a:pos x="T21" y="T23"/>
                </a:cxn>
              </a:cxnLst>
              <a:rect l="0" t="0" r="r" b="b"/>
              <a:pathLst>
                <a:path w="555" h="2149">
                  <a:moveTo>
                    <a:pt x="0" y="2148"/>
                  </a:moveTo>
                  <a:lnTo>
                    <a:pt x="554" y="2148"/>
                  </a:lnTo>
                  <a:moveTo>
                    <a:pt x="0" y="1072"/>
                  </a:moveTo>
                  <a:lnTo>
                    <a:pt x="554" y="1072"/>
                  </a:lnTo>
                  <a:moveTo>
                    <a:pt x="0" y="0"/>
                  </a:moveTo>
                  <a:lnTo>
                    <a:pt x="554" y="0"/>
                  </a:lnTo>
                </a:path>
              </a:pathLst>
            </a:custGeom>
            <a:noFill/>
            <a:ln w="912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1" name="Rectangle 20">
              <a:extLst>
                <a:ext uri="{FF2B5EF4-FFF2-40B4-BE49-F238E27FC236}">
                  <a16:creationId xmlns:a16="http://schemas.microsoft.com/office/drawing/2014/main" id="{1A5CF4A8-715D-4DE2-A750-8BF6951F6448}"/>
                </a:ext>
              </a:extLst>
            </p:cNvPr>
            <p:cNvSpPr>
              <a:spLocks noChangeArrowheads="1"/>
            </p:cNvSpPr>
            <p:nvPr/>
          </p:nvSpPr>
          <p:spPr bwMode="auto">
            <a:xfrm>
              <a:off x="10366" y="2931"/>
              <a:ext cx="509" cy="5288"/>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2" name="AutoShape 358">
              <a:extLst>
                <a:ext uri="{FF2B5EF4-FFF2-40B4-BE49-F238E27FC236}">
                  <a16:creationId xmlns:a16="http://schemas.microsoft.com/office/drawing/2014/main" id="{F8A0F47D-2BCD-4431-A123-A67AD488A8A7}"/>
                </a:ext>
              </a:extLst>
            </p:cNvPr>
            <p:cNvSpPr>
              <a:spLocks/>
            </p:cNvSpPr>
            <p:nvPr/>
          </p:nvSpPr>
          <p:spPr bwMode="auto">
            <a:xfrm>
              <a:off x="559" y="7781"/>
              <a:ext cx="8715" cy="6454"/>
            </a:xfrm>
            <a:custGeom>
              <a:avLst/>
              <a:gdLst>
                <a:gd name="T0" fmla="+- 0 2717 559"/>
                <a:gd name="T1" fmla="*/ T0 w 8715"/>
                <a:gd name="T2" fmla="+- 0 8220 7782"/>
                <a:gd name="T3" fmla="*/ 8220 h 6454"/>
                <a:gd name="T4" fmla="+- 0 11429 559"/>
                <a:gd name="T5" fmla="*/ T4 w 8715"/>
                <a:gd name="T6" fmla="+- 0 8220 7782"/>
                <a:gd name="T7" fmla="*/ 8220 h 6454"/>
                <a:gd name="T8" fmla="+- 0 2717 559"/>
                <a:gd name="T9" fmla="*/ T8 w 8715"/>
                <a:gd name="T10" fmla="+- 0 1780 7782"/>
                <a:gd name="T11" fmla="*/ 1780 h 6454"/>
                <a:gd name="T12" fmla="+- 0 11429 559"/>
                <a:gd name="T13" fmla="*/ T12 w 8715"/>
                <a:gd name="T14" fmla="+- 0 1780 7782"/>
                <a:gd name="T15" fmla="*/ 1780 h 6454"/>
              </a:gdLst>
              <a:ahLst/>
              <a:cxnLst>
                <a:cxn ang="0">
                  <a:pos x="T1" y="T3"/>
                </a:cxn>
                <a:cxn ang="0">
                  <a:pos x="T5" y="T7"/>
                </a:cxn>
                <a:cxn ang="0">
                  <a:pos x="T9" y="T11"/>
                </a:cxn>
                <a:cxn ang="0">
                  <a:pos x="T13" y="T15"/>
                </a:cxn>
              </a:cxnLst>
              <a:rect l="0" t="0" r="r" b="b"/>
              <a:pathLst>
                <a:path w="8715" h="6454">
                  <a:moveTo>
                    <a:pt x="2158" y="438"/>
                  </a:moveTo>
                  <a:lnTo>
                    <a:pt x="10870" y="438"/>
                  </a:lnTo>
                  <a:moveTo>
                    <a:pt x="2158" y="-6002"/>
                  </a:moveTo>
                  <a:lnTo>
                    <a:pt x="10870" y="-6002"/>
                  </a:lnTo>
                </a:path>
              </a:pathLst>
            </a:custGeom>
            <a:noFill/>
            <a:ln w="9133">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3" name="Rectangle 22">
              <a:extLst>
                <a:ext uri="{FF2B5EF4-FFF2-40B4-BE49-F238E27FC236}">
                  <a16:creationId xmlns:a16="http://schemas.microsoft.com/office/drawing/2014/main" id="{8537CE35-9842-43AE-9BA3-CEAD1F30A077}"/>
                </a:ext>
              </a:extLst>
            </p:cNvPr>
            <p:cNvSpPr>
              <a:spLocks noChangeArrowheads="1"/>
            </p:cNvSpPr>
            <p:nvPr/>
          </p:nvSpPr>
          <p:spPr bwMode="auto">
            <a:xfrm>
              <a:off x="5142" y="8399"/>
              <a:ext cx="101" cy="99"/>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4" name="Rectangle 23">
              <a:extLst>
                <a:ext uri="{FF2B5EF4-FFF2-40B4-BE49-F238E27FC236}">
                  <a16:creationId xmlns:a16="http://schemas.microsoft.com/office/drawing/2014/main" id="{EE25DA7C-1B44-4508-ACBE-A5522596CB29}"/>
                </a:ext>
              </a:extLst>
            </p:cNvPr>
            <p:cNvSpPr>
              <a:spLocks noChangeArrowheads="1"/>
            </p:cNvSpPr>
            <p:nvPr/>
          </p:nvSpPr>
          <p:spPr bwMode="auto">
            <a:xfrm>
              <a:off x="6095" y="8399"/>
              <a:ext cx="99" cy="9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5" name="Rectangle 24">
              <a:extLst>
                <a:ext uri="{FF2B5EF4-FFF2-40B4-BE49-F238E27FC236}">
                  <a16:creationId xmlns:a16="http://schemas.microsoft.com/office/drawing/2014/main" id="{5B15B589-EBE2-4BD3-8A2E-8CCDAD0C8C27}"/>
                </a:ext>
              </a:extLst>
            </p:cNvPr>
            <p:cNvSpPr>
              <a:spLocks noChangeArrowheads="1"/>
            </p:cNvSpPr>
            <p:nvPr/>
          </p:nvSpPr>
          <p:spPr bwMode="auto">
            <a:xfrm>
              <a:off x="7119" y="8399"/>
              <a:ext cx="101" cy="99"/>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6" name="Rectangle 25">
              <a:extLst>
                <a:ext uri="{FF2B5EF4-FFF2-40B4-BE49-F238E27FC236}">
                  <a16:creationId xmlns:a16="http://schemas.microsoft.com/office/drawing/2014/main" id="{C4FF6636-70CD-48EE-84ED-E628B80215E4}"/>
                </a:ext>
              </a:extLst>
            </p:cNvPr>
            <p:cNvSpPr>
              <a:spLocks noChangeArrowheads="1"/>
            </p:cNvSpPr>
            <p:nvPr/>
          </p:nvSpPr>
          <p:spPr bwMode="auto">
            <a:xfrm>
              <a:off x="2236" y="1087"/>
              <a:ext cx="9193" cy="7650"/>
            </a:xfrm>
            <a:prstGeom prst="rect">
              <a:avLst/>
            </a:prstGeom>
            <a:noFill/>
            <a:ln w="9132">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7" name="Text Box 363">
              <a:extLst>
                <a:ext uri="{FF2B5EF4-FFF2-40B4-BE49-F238E27FC236}">
                  <a16:creationId xmlns:a16="http://schemas.microsoft.com/office/drawing/2014/main" id="{3C66024B-440E-439B-BE95-EA574AD96D7E}"/>
                </a:ext>
              </a:extLst>
            </p:cNvPr>
            <p:cNvSpPr txBox="1">
              <a:spLocks noChangeArrowheads="1"/>
            </p:cNvSpPr>
            <p:nvPr/>
          </p:nvSpPr>
          <p:spPr bwMode="auto">
            <a:xfrm>
              <a:off x="5713" y="1246"/>
              <a:ext cx="226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25"/>
                </a:lnSpc>
              </a:pPr>
              <a:r>
                <a:rPr lang="en-US" sz="1200" b="1">
                  <a:solidFill>
                    <a:srgbClr val="585858"/>
                  </a:solidFill>
                  <a:effectLst/>
                  <a:latin typeface="Times New Roman" panose="02020603050405020304" pitchFamily="18" charset="0"/>
                  <a:ea typeface="Times New Roman" panose="02020603050405020304" pitchFamily="18" charset="0"/>
                </a:rPr>
                <a:t>BODY MASS INDEX</a:t>
              </a:r>
              <a:endParaRPr lang="en-IN" sz="1100">
                <a:effectLst/>
                <a:latin typeface="Times New Roman" panose="02020603050405020304" pitchFamily="18" charset="0"/>
                <a:ea typeface="Times New Roman" panose="02020603050405020304" pitchFamily="18" charset="0"/>
              </a:endParaRPr>
            </a:p>
          </p:txBody>
        </p:sp>
        <p:sp>
          <p:nvSpPr>
            <p:cNvPr id="28" name="Text Box 364">
              <a:extLst>
                <a:ext uri="{FF2B5EF4-FFF2-40B4-BE49-F238E27FC236}">
                  <a16:creationId xmlns:a16="http://schemas.microsoft.com/office/drawing/2014/main" id="{8FE39DD4-638D-4F24-92D7-184BC98B14CC}"/>
                </a:ext>
              </a:extLst>
            </p:cNvPr>
            <p:cNvSpPr txBox="1">
              <a:spLocks noChangeArrowheads="1"/>
            </p:cNvSpPr>
            <p:nvPr/>
          </p:nvSpPr>
          <p:spPr bwMode="auto">
            <a:xfrm>
              <a:off x="2355" y="1697"/>
              <a:ext cx="20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1100">
                <a:effectLst/>
                <a:latin typeface="Times New Roman" panose="02020603050405020304" pitchFamily="18" charset="0"/>
                <a:ea typeface="Times New Roman" panose="02020603050405020304" pitchFamily="18" charset="0"/>
              </a:endParaRPr>
            </a:p>
          </p:txBody>
        </p:sp>
        <p:sp>
          <p:nvSpPr>
            <p:cNvPr id="29" name="Text Box 365">
              <a:extLst>
                <a:ext uri="{FF2B5EF4-FFF2-40B4-BE49-F238E27FC236}">
                  <a16:creationId xmlns:a16="http://schemas.microsoft.com/office/drawing/2014/main" id="{65ED56FB-F978-4091-8EEB-7D5BD7C4ADC0}"/>
                </a:ext>
              </a:extLst>
            </p:cNvPr>
            <p:cNvSpPr txBox="1">
              <a:spLocks noChangeArrowheads="1"/>
            </p:cNvSpPr>
            <p:nvPr/>
          </p:nvSpPr>
          <p:spPr bwMode="auto">
            <a:xfrm>
              <a:off x="2355" y="2770"/>
              <a:ext cx="20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IN" sz="1100">
                <a:effectLst/>
                <a:latin typeface="Times New Roman" panose="02020603050405020304" pitchFamily="18" charset="0"/>
                <a:ea typeface="Times New Roman" panose="02020603050405020304" pitchFamily="18" charset="0"/>
              </a:endParaRPr>
            </a:p>
          </p:txBody>
        </p:sp>
        <p:sp>
          <p:nvSpPr>
            <p:cNvPr id="30" name="Text Box 366">
              <a:extLst>
                <a:ext uri="{FF2B5EF4-FFF2-40B4-BE49-F238E27FC236}">
                  <a16:creationId xmlns:a16="http://schemas.microsoft.com/office/drawing/2014/main" id="{D9D236DD-930B-4256-AEB0-B9DA977C8869}"/>
                </a:ext>
              </a:extLst>
            </p:cNvPr>
            <p:cNvSpPr txBox="1">
              <a:spLocks noChangeArrowheads="1"/>
            </p:cNvSpPr>
            <p:nvPr/>
          </p:nvSpPr>
          <p:spPr bwMode="auto">
            <a:xfrm>
              <a:off x="3318" y="2765"/>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24.14</a:t>
              </a:r>
              <a:endParaRPr lang="en-IN" sz="1100">
                <a:effectLst/>
                <a:latin typeface="Times New Roman" panose="02020603050405020304" pitchFamily="18" charset="0"/>
                <a:ea typeface="Times New Roman" panose="02020603050405020304" pitchFamily="18" charset="0"/>
              </a:endParaRPr>
            </a:p>
          </p:txBody>
        </p:sp>
        <p:sp>
          <p:nvSpPr>
            <p:cNvPr id="31" name="Text Box 367">
              <a:extLst>
                <a:ext uri="{FF2B5EF4-FFF2-40B4-BE49-F238E27FC236}">
                  <a16:creationId xmlns:a16="http://schemas.microsoft.com/office/drawing/2014/main" id="{49AB3A77-D1E8-45F5-B43C-F13E0921EDE4}"/>
                </a:ext>
              </a:extLst>
            </p:cNvPr>
            <p:cNvSpPr txBox="1">
              <a:spLocks noChangeArrowheads="1"/>
            </p:cNvSpPr>
            <p:nvPr/>
          </p:nvSpPr>
          <p:spPr bwMode="auto">
            <a:xfrm>
              <a:off x="6223" y="2658"/>
              <a:ext cx="43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24.64</a:t>
              </a:r>
              <a:endParaRPr lang="en-IN" sz="1100">
                <a:effectLst/>
                <a:latin typeface="Times New Roman" panose="02020603050405020304" pitchFamily="18" charset="0"/>
                <a:ea typeface="Times New Roman" panose="02020603050405020304" pitchFamily="18" charset="0"/>
              </a:endParaRPr>
            </a:p>
          </p:txBody>
        </p:sp>
        <p:sp>
          <p:nvSpPr>
            <p:cNvPr id="32" name="Text Box 368">
              <a:extLst>
                <a:ext uri="{FF2B5EF4-FFF2-40B4-BE49-F238E27FC236}">
                  <a16:creationId xmlns:a16="http://schemas.microsoft.com/office/drawing/2014/main" id="{D17E4904-861A-4056-98E6-AB91D00C5A85}"/>
                </a:ext>
              </a:extLst>
            </p:cNvPr>
            <p:cNvSpPr txBox="1">
              <a:spLocks noChangeArrowheads="1"/>
            </p:cNvSpPr>
            <p:nvPr/>
          </p:nvSpPr>
          <p:spPr bwMode="auto">
            <a:xfrm>
              <a:off x="9129" y="2660"/>
              <a:ext cx="17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78000"/>
                </a:lnSpc>
                <a:tabLst>
                  <a:tab pos="408940" algn="l"/>
                  <a:tab pos="817245" algn="l"/>
                </a:tabLst>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24.48	24.62	24.63</a:t>
              </a:r>
              <a:endParaRPr lang="en-IN" sz="1100">
                <a:effectLst/>
                <a:latin typeface="Times New Roman" panose="02020603050405020304" pitchFamily="18" charset="0"/>
                <a:ea typeface="Times New Roman" panose="02020603050405020304" pitchFamily="18" charset="0"/>
              </a:endParaRPr>
            </a:p>
          </p:txBody>
        </p:sp>
        <p:sp>
          <p:nvSpPr>
            <p:cNvPr id="33" name="Text Box 369">
              <a:extLst>
                <a:ext uri="{FF2B5EF4-FFF2-40B4-BE49-F238E27FC236}">
                  <a16:creationId xmlns:a16="http://schemas.microsoft.com/office/drawing/2014/main" id="{BE37815F-B2E2-4B1B-896B-D10718B2378F}"/>
                </a:ext>
              </a:extLst>
            </p:cNvPr>
            <p:cNvSpPr txBox="1">
              <a:spLocks noChangeArrowheads="1"/>
            </p:cNvSpPr>
            <p:nvPr/>
          </p:nvSpPr>
          <p:spPr bwMode="auto">
            <a:xfrm>
              <a:off x="6867" y="3214"/>
              <a:ext cx="107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30"/>
                </a:lnSpc>
                <a:tabLst>
                  <a:tab pos="408940" algn="l"/>
                </a:tabLst>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22.02	22.05</a:t>
              </a:r>
              <a:endParaRPr lang="en-IN" sz="1100">
                <a:effectLst/>
                <a:latin typeface="Times New Roman" panose="02020603050405020304" pitchFamily="18" charset="0"/>
                <a:ea typeface="Times New Roman" panose="02020603050405020304" pitchFamily="18" charset="0"/>
              </a:endParaRPr>
            </a:p>
          </p:txBody>
        </p:sp>
        <p:sp>
          <p:nvSpPr>
            <p:cNvPr id="34" name="Text Box 370">
              <a:extLst>
                <a:ext uri="{FF2B5EF4-FFF2-40B4-BE49-F238E27FC236}">
                  <a16:creationId xmlns:a16="http://schemas.microsoft.com/office/drawing/2014/main" id="{227F51D4-6FC7-4F15-B933-80137A9BB53C}"/>
                </a:ext>
              </a:extLst>
            </p:cNvPr>
            <p:cNvSpPr txBox="1">
              <a:spLocks noChangeArrowheads="1"/>
            </p:cNvSpPr>
            <p:nvPr/>
          </p:nvSpPr>
          <p:spPr bwMode="auto">
            <a:xfrm>
              <a:off x="4007" y="3633"/>
              <a:ext cx="102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30"/>
                </a:lnSpc>
                <a:tabLst>
                  <a:tab pos="379730" algn="l"/>
                </a:tabLst>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20.1	20.07</a:t>
              </a:r>
              <a:endParaRPr lang="en-IN" sz="1100">
                <a:effectLst/>
                <a:latin typeface="Times New Roman" panose="02020603050405020304" pitchFamily="18" charset="0"/>
                <a:ea typeface="Times New Roman" panose="02020603050405020304" pitchFamily="18" charset="0"/>
              </a:endParaRPr>
            </a:p>
          </p:txBody>
        </p:sp>
        <p:sp>
          <p:nvSpPr>
            <p:cNvPr id="35" name="Text Box 371">
              <a:extLst>
                <a:ext uri="{FF2B5EF4-FFF2-40B4-BE49-F238E27FC236}">
                  <a16:creationId xmlns:a16="http://schemas.microsoft.com/office/drawing/2014/main" id="{BCBD387F-AA5A-47B4-9B7D-0020EFEF44D8}"/>
                </a:ext>
              </a:extLst>
            </p:cNvPr>
            <p:cNvSpPr txBox="1">
              <a:spLocks noChangeArrowheads="1"/>
            </p:cNvSpPr>
            <p:nvPr/>
          </p:nvSpPr>
          <p:spPr bwMode="auto">
            <a:xfrm>
              <a:off x="2355" y="3844"/>
              <a:ext cx="20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IN" sz="1100">
                <a:effectLst/>
                <a:latin typeface="Times New Roman" panose="02020603050405020304" pitchFamily="18" charset="0"/>
                <a:ea typeface="Times New Roman" panose="02020603050405020304" pitchFamily="18" charset="0"/>
              </a:endParaRPr>
            </a:p>
          </p:txBody>
        </p:sp>
        <p:sp>
          <p:nvSpPr>
            <p:cNvPr id="36" name="Text Box 372">
              <a:extLst>
                <a:ext uri="{FF2B5EF4-FFF2-40B4-BE49-F238E27FC236}">
                  <a16:creationId xmlns:a16="http://schemas.microsoft.com/office/drawing/2014/main" id="{FDE4C09A-E4B4-480C-94AE-AEF8B8AA39DD}"/>
                </a:ext>
              </a:extLst>
            </p:cNvPr>
            <p:cNvSpPr txBox="1">
              <a:spLocks noChangeArrowheads="1"/>
            </p:cNvSpPr>
            <p:nvPr/>
          </p:nvSpPr>
          <p:spPr bwMode="auto">
            <a:xfrm>
              <a:off x="2355" y="4918"/>
              <a:ext cx="20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IN" sz="1100">
                <a:effectLst/>
                <a:latin typeface="Times New Roman" panose="02020603050405020304" pitchFamily="18" charset="0"/>
                <a:ea typeface="Times New Roman" panose="02020603050405020304" pitchFamily="18" charset="0"/>
              </a:endParaRPr>
            </a:p>
          </p:txBody>
        </p:sp>
        <p:sp>
          <p:nvSpPr>
            <p:cNvPr id="37" name="Text Box 373">
              <a:extLst>
                <a:ext uri="{FF2B5EF4-FFF2-40B4-BE49-F238E27FC236}">
                  <a16:creationId xmlns:a16="http://schemas.microsoft.com/office/drawing/2014/main" id="{1D94E4FF-1EE4-4142-A322-8EAF075E40E2}"/>
                </a:ext>
              </a:extLst>
            </p:cNvPr>
            <p:cNvSpPr txBox="1">
              <a:spLocks noChangeArrowheads="1"/>
            </p:cNvSpPr>
            <p:nvPr/>
          </p:nvSpPr>
          <p:spPr bwMode="auto">
            <a:xfrm>
              <a:off x="2355" y="5992"/>
              <a:ext cx="20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IN" sz="1100">
                <a:effectLst/>
                <a:latin typeface="Times New Roman" panose="02020603050405020304" pitchFamily="18" charset="0"/>
                <a:ea typeface="Times New Roman" panose="02020603050405020304" pitchFamily="18" charset="0"/>
              </a:endParaRPr>
            </a:p>
          </p:txBody>
        </p:sp>
        <p:sp>
          <p:nvSpPr>
            <p:cNvPr id="38" name="Text Box 374">
              <a:extLst>
                <a:ext uri="{FF2B5EF4-FFF2-40B4-BE49-F238E27FC236}">
                  <a16:creationId xmlns:a16="http://schemas.microsoft.com/office/drawing/2014/main" id="{157F6A90-BE1F-4702-AE5B-C0C27DF0DF82}"/>
                </a:ext>
              </a:extLst>
            </p:cNvPr>
            <p:cNvSpPr txBox="1">
              <a:spLocks noChangeArrowheads="1"/>
            </p:cNvSpPr>
            <p:nvPr/>
          </p:nvSpPr>
          <p:spPr bwMode="auto">
            <a:xfrm>
              <a:off x="2446" y="7066"/>
              <a:ext cx="1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IN" sz="1100">
                <a:effectLst/>
                <a:latin typeface="Times New Roman" panose="02020603050405020304" pitchFamily="18" charset="0"/>
                <a:ea typeface="Times New Roman" panose="02020603050405020304" pitchFamily="18" charset="0"/>
              </a:endParaRPr>
            </a:p>
          </p:txBody>
        </p:sp>
        <p:sp>
          <p:nvSpPr>
            <p:cNvPr id="39" name="Text Box 375">
              <a:extLst>
                <a:ext uri="{FF2B5EF4-FFF2-40B4-BE49-F238E27FC236}">
                  <a16:creationId xmlns:a16="http://schemas.microsoft.com/office/drawing/2014/main" id="{FC0185EB-1992-4925-B3C0-35019A9C8E39}"/>
                </a:ext>
              </a:extLst>
            </p:cNvPr>
            <p:cNvSpPr txBox="1">
              <a:spLocks noChangeArrowheads="1"/>
            </p:cNvSpPr>
            <p:nvPr/>
          </p:nvSpPr>
          <p:spPr bwMode="auto">
            <a:xfrm>
              <a:off x="2446" y="8140"/>
              <a:ext cx="1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IN" sz="1100">
                <a:effectLst/>
                <a:latin typeface="Times New Roman" panose="02020603050405020304" pitchFamily="18" charset="0"/>
                <a:ea typeface="Times New Roman" panose="02020603050405020304" pitchFamily="18" charset="0"/>
              </a:endParaRPr>
            </a:p>
          </p:txBody>
        </p:sp>
        <p:sp>
          <p:nvSpPr>
            <p:cNvPr id="40" name="Text Box 376">
              <a:extLst>
                <a:ext uri="{FF2B5EF4-FFF2-40B4-BE49-F238E27FC236}">
                  <a16:creationId xmlns:a16="http://schemas.microsoft.com/office/drawing/2014/main" id="{4B75D2F2-672E-41C4-8F18-F33AE1BE8D3B}"/>
                </a:ext>
              </a:extLst>
            </p:cNvPr>
            <p:cNvSpPr txBox="1">
              <a:spLocks noChangeArrowheads="1"/>
            </p:cNvSpPr>
            <p:nvPr/>
          </p:nvSpPr>
          <p:spPr bwMode="auto">
            <a:xfrm>
              <a:off x="3864" y="8436"/>
              <a:ext cx="62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41" name="Text Box 377">
              <a:extLst>
                <a:ext uri="{FF2B5EF4-FFF2-40B4-BE49-F238E27FC236}">
                  <a16:creationId xmlns:a16="http://schemas.microsoft.com/office/drawing/2014/main" id="{2300E858-C5F1-48C4-9BF2-4D78D85AEDB5}"/>
                </a:ext>
              </a:extLst>
            </p:cNvPr>
            <p:cNvSpPr txBox="1">
              <a:spLocks noChangeArrowheads="1"/>
            </p:cNvSpPr>
            <p:nvPr/>
          </p:nvSpPr>
          <p:spPr bwMode="auto">
            <a:xfrm>
              <a:off x="5285" y="8368"/>
              <a:ext cx="61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 Test</a:t>
              </a:r>
              <a:endParaRPr lang="en-IN" sz="1100">
                <a:effectLst/>
                <a:latin typeface="Times New Roman" panose="02020603050405020304" pitchFamily="18" charset="0"/>
                <a:ea typeface="Times New Roman" panose="02020603050405020304" pitchFamily="18" charset="0"/>
              </a:endParaRPr>
            </a:p>
          </p:txBody>
        </p:sp>
        <p:sp>
          <p:nvSpPr>
            <p:cNvPr id="42" name="Text Box 378">
              <a:extLst>
                <a:ext uri="{FF2B5EF4-FFF2-40B4-BE49-F238E27FC236}">
                  <a16:creationId xmlns:a16="http://schemas.microsoft.com/office/drawing/2014/main" id="{8B652CF7-8B44-4767-8983-F20DBAD98C76}"/>
                </a:ext>
              </a:extLst>
            </p:cNvPr>
            <p:cNvSpPr txBox="1">
              <a:spLocks noChangeArrowheads="1"/>
            </p:cNvSpPr>
            <p:nvPr/>
          </p:nvSpPr>
          <p:spPr bwMode="auto">
            <a:xfrm>
              <a:off x="6237" y="8368"/>
              <a:ext cx="237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600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4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1200" b="1" spc="-645">
                  <a:solidFill>
                    <a:srgbClr val="333333"/>
                  </a:solidFill>
                  <a:effectLst/>
                  <a:latin typeface="Times New Roman" panose="02020603050405020304" pitchFamily="18" charset="0"/>
                  <a:ea typeface="Times New Roman" panose="02020603050405020304" pitchFamily="18" charset="0"/>
                </a:rPr>
                <a:t>G</a:t>
              </a:r>
              <a:r>
                <a:rPr lang="en-US" sz="900" spc="-32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3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spc="-36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x</a:t>
              </a:r>
              <a:r>
                <a:rPr lang="en-US" sz="900" spc="-14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200" b="1" spc="-340">
                  <a:solidFill>
                    <a:srgbClr val="333333"/>
                  </a:solidFill>
                  <a:effectLst/>
                  <a:latin typeface="Times New Roman" panose="02020603050405020304" pitchFamily="18" charset="0"/>
                  <a:ea typeface="Times New Roman" panose="02020603050405020304" pitchFamily="18" charset="0"/>
                </a:rPr>
                <a:t>r</a:t>
              </a:r>
              <a:r>
                <a:rPr lang="en-US" sz="900" spc="-17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200" b="1" spc="-240">
                  <a:solidFill>
                    <a:srgbClr val="333333"/>
                  </a:solidFill>
                  <a:effectLst/>
                  <a:latin typeface="Times New Roman" panose="02020603050405020304" pitchFamily="18" charset="0"/>
                  <a:ea typeface="Times New Roman" panose="02020603050405020304" pitchFamily="18" charset="0"/>
                </a:rPr>
                <a:t>o</a:t>
              </a:r>
              <a:r>
                <a:rPr lang="en-US" sz="900" spc="-33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1200" b="1" spc="-340">
                  <a:solidFill>
                    <a:srgbClr val="333333"/>
                  </a:solidFill>
                  <a:effectLst/>
                  <a:latin typeface="Times New Roman" panose="02020603050405020304" pitchFamily="18" charset="0"/>
                  <a:ea typeface="Times New Roman" panose="02020603050405020304" pitchFamily="18" charset="0"/>
                </a:rPr>
                <a:t>u</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900" spc="-2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b="1" spc="-495">
                  <a:solidFill>
                    <a:srgbClr val="333333"/>
                  </a:solidFill>
                  <a:effectLst/>
                  <a:latin typeface="Times New Roman" panose="02020603050405020304" pitchFamily="18" charset="0"/>
                  <a:ea typeface="Times New Roman" panose="02020603050405020304" pitchFamily="18" charset="0"/>
                </a:rPr>
                <a:t>p</a:t>
              </a:r>
              <a:r>
                <a:rPr lang="en-US" sz="900" spc="-29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900" spc="-19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1" spc="-450">
                  <a:solidFill>
                    <a:srgbClr val="333333"/>
                  </a:solidFill>
                  <a:effectLst/>
                  <a:latin typeface="Times New Roman" panose="02020603050405020304" pitchFamily="18" charset="0"/>
                  <a:ea typeface="Times New Roman" panose="02020603050405020304" pitchFamily="18" charset="0"/>
                </a:rPr>
                <a:t>s</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djus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900" spc="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 t</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IN" sz="1100">
                <a:effectLst/>
                <a:latin typeface="Times New Roman" panose="02020603050405020304" pitchFamily="18" charset="0"/>
                <a:ea typeface="Times New Roman" panose="02020603050405020304" pitchFamily="18" charset="0"/>
              </a:endParaRPr>
            </a:p>
          </p:txBody>
        </p:sp>
        <p:sp>
          <p:nvSpPr>
            <p:cNvPr id="43" name="Text Box 379">
              <a:extLst>
                <a:ext uri="{FF2B5EF4-FFF2-40B4-BE49-F238E27FC236}">
                  <a16:creationId xmlns:a16="http://schemas.microsoft.com/office/drawing/2014/main" id="{40FBB68F-19B2-4782-825E-589FE7413FD8}"/>
                </a:ext>
              </a:extLst>
            </p:cNvPr>
            <p:cNvSpPr txBox="1">
              <a:spLocks noChangeArrowheads="1"/>
            </p:cNvSpPr>
            <p:nvPr/>
          </p:nvSpPr>
          <p:spPr bwMode="auto">
            <a:xfrm>
              <a:off x="9556" y="8436"/>
              <a:ext cx="86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0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5867400"/>
            <a:ext cx="6400800" cy="307777"/>
          </a:xfrm>
          <a:prstGeom prst="rect">
            <a:avLst/>
          </a:prstGeom>
        </p:spPr>
        <p:txBody>
          <a:bodyPr wrap="square">
            <a:spAutoFit/>
          </a:bodyPr>
          <a:lstStyle/>
          <a:p>
            <a:r>
              <a:rPr lang="en-US" sz="1400" dirty="0">
                <a:latin typeface="Times New Roman" pitchFamily="18" charset="0"/>
                <a:cs typeface="Times New Roman" pitchFamily="18" charset="0"/>
              </a:rPr>
              <a:t>*Significant, Table value for </a:t>
            </a:r>
            <a:r>
              <a:rPr lang="en-US" sz="1400" dirty="0" err="1">
                <a:latin typeface="Times New Roman" pitchFamily="18" charset="0"/>
                <a:cs typeface="Times New Roman" pitchFamily="18" charset="0"/>
              </a:rPr>
              <a:t>df</a:t>
            </a:r>
            <a:r>
              <a:rPr lang="en-US" sz="1400" dirty="0">
                <a:latin typeface="Times New Roman" pitchFamily="18" charset="0"/>
                <a:cs typeface="Times New Roman" pitchFamily="18" charset="0"/>
              </a:rPr>
              <a:t>  2 and 42 was 3.23 and </a:t>
            </a:r>
            <a:r>
              <a:rPr lang="en-US" sz="1400" dirty="0" err="1">
                <a:latin typeface="Times New Roman" pitchFamily="18" charset="0"/>
                <a:cs typeface="Times New Roman" pitchFamily="18" charset="0"/>
              </a:rPr>
              <a:t>df</a:t>
            </a:r>
            <a:r>
              <a:rPr lang="en-US" sz="1400" dirty="0">
                <a:latin typeface="Times New Roman" pitchFamily="18" charset="0"/>
                <a:cs typeface="Times New Roman" pitchFamily="18" charset="0"/>
              </a:rPr>
              <a:t>  2 and 41 was 3.22</a:t>
            </a:r>
          </a:p>
        </p:txBody>
      </p:sp>
      <p:sp>
        <p:nvSpPr>
          <p:cNvPr id="21505" name="Rectangle 1"/>
          <p:cNvSpPr>
            <a:spLocks noChangeArrowheads="1"/>
          </p:cNvSpPr>
          <p:nvPr/>
        </p:nvSpPr>
        <p:spPr bwMode="auto">
          <a:xfrm>
            <a:off x="1524000" y="304800"/>
            <a:ext cx="67020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COMPUTATION OF ANALYSIS OF COVARIANCE ON SYSTOLIC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BLOOD PRESSURE OF EXPERIMENTAL GROUP I, II, AND CONTROL GROUP</a:t>
            </a:r>
            <a:endParaRPr kumimoji="0" lang="en-US" sz="1800" b="0" i="0" u="none" strike="noStrike" cap="none" normalizeH="0" baseline="0" dirty="0">
              <a:ln>
                <a:noFill/>
              </a:ln>
              <a:solidFill>
                <a:srgbClr val="0000FF"/>
              </a:solidFill>
              <a:effectLst/>
              <a:latin typeface="Arial" pitchFamily="34" charset="0"/>
            </a:endParaRPr>
          </a:p>
        </p:txBody>
      </p:sp>
      <p:graphicFrame>
        <p:nvGraphicFramePr>
          <p:cNvPr id="2" name="Table 1">
            <a:extLst>
              <a:ext uri="{FF2B5EF4-FFF2-40B4-BE49-F238E27FC236}">
                <a16:creationId xmlns:a16="http://schemas.microsoft.com/office/drawing/2014/main" id="{8CBEB487-FAD8-4830-BFE8-247AF41C183D}"/>
              </a:ext>
            </a:extLst>
          </p:cNvPr>
          <p:cNvGraphicFramePr>
            <a:graphicFrameLocks noGrp="1"/>
          </p:cNvGraphicFramePr>
          <p:nvPr>
            <p:extLst>
              <p:ext uri="{D42A27DB-BD31-4B8C-83A1-F6EECF244321}">
                <p14:modId xmlns:p14="http://schemas.microsoft.com/office/powerpoint/2010/main" val="3453985350"/>
              </p:ext>
            </p:extLst>
          </p:nvPr>
        </p:nvGraphicFramePr>
        <p:xfrm>
          <a:off x="1084262" y="990600"/>
          <a:ext cx="7297739" cy="4651343"/>
        </p:xfrm>
        <a:graphic>
          <a:graphicData uri="http://schemas.openxmlformats.org/drawingml/2006/table">
            <a:tbl>
              <a:tblPr firstRow="1" firstCol="1" lastRow="1" lastCol="1" bandRow="1" bandCol="1">
                <a:tableStyleId>{5C22544A-7EE6-4342-B048-85BDC9FD1C3A}</a:tableStyleId>
              </a:tblPr>
              <a:tblGrid>
                <a:gridCol w="822562">
                  <a:extLst>
                    <a:ext uri="{9D8B030D-6E8A-4147-A177-3AD203B41FA5}">
                      <a16:colId xmlns:a16="http://schemas.microsoft.com/office/drawing/2014/main" val="1820199352"/>
                    </a:ext>
                  </a:extLst>
                </a:gridCol>
                <a:gridCol w="644282">
                  <a:extLst>
                    <a:ext uri="{9D8B030D-6E8A-4147-A177-3AD203B41FA5}">
                      <a16:colId xmlns:a16="http://schemas.microsoft.com/office/drawing/2014/main" val="2458369244"/>
                    </a:ext>
                  </a:extLst>
                </a:gridCol>
                <a:gridCol w="744091">
                  <a:extLst>
                    <a:ext uri="{9D8B030D-6E8A-4147-A177-3AD203B41FA5}">
                      <a16:colId xmlns:a16="http://schemas.microsoft.com/office/drawing/2014/main" val="1581661397"/>
                    </a:ext>
                  </a:extLst>
                </a:gridCol>
                <a:gridCol w="822562">
                  <a:extLst>
                    <a:ext uri="{9D8B030D-6E8A-4147-A177-3AD203B41FA5}">
                      <a16:colId xmlns:a16="http://schemas.microsoft.com/office/drawing/2014/main" val="3497850600"/>
                    </a:ext>
                  </a:extLst>
                </a:gridCol>
                <a:gridCol w="940267">
                  <a:extLst>
                    <a:ext uri="{9D8B030D-6E8A-4147-A177-3AD203B41FA5}">
                      <a16:colId xmlns:a16="http://schemas.microsoft.com/office/drawing/2014/main" val="96864656"/>
                    </a:ext>
                  </a:extLst>
                </a:gridCol>
                <a:gridCol w="940267">
                  <a:extLst>
                    <a:ext uri="{9D8B030D-6E8A-4147-A177-3AD203B41FA5}">
                      <a16:colId xmlns:a16="http://schemas.microsoft.com/office/drawing/2014/main" val="2663116593"/>
                    </a:ext>
                  </a:extLst>
                </a:gridCol>
                <a:gridCol w="747533">
                  <a:extLst>
                    <a:ext uri="{9D8B030D-6E8A-4147-A177-3AD203B41FA5}">
                      <a16:colId xmlns:a16="http://schemas.microsoft.com/office/drawing/2014/main" val="4011223814"/>
                    </a:ext>
                  </a:extLst>
                </a:gridCol>
                <a:gridCol w="747533">
                  <a:extLst>
                    <a:ext uri="{9D8B030D-6E8A-4147-A177-3AD203B41FA5}">
                      <a16:colId xmlns:a16="http://schemas.microsoft.com/office/drawing/2014/main" val="3264715116"/>
                    </a:ext>
                  </a:extLst>
                </a:gridCol>
                <a:gridCol w="888642">
                  <a:extLst>
                    <a:ext uri="{9D8B030D-6E8A-4147-A177-3AD203B41FA5}">
                      <a16:colId xmlns:a16="http://schemas.microsoft.com/office/drawing/2014/main" val="2701837100"/>
                    </a:ext>
                  </a:extLst>
                </a:gridCol>
              </a:tblGrid>
              <a:tr h="586642">
                <a:tc>
                  <a:txBody>
                    <a:bodyPr/>
                    <a:lstStyle/>
                    <a:p>
                      <a:pPr algn="ctr">
                        <a:spcBef>
                          <a:spcPts val="10"/>
                        </a:spcBef>
                      </a:pPr>
                      <a:r>
                        <a:rPr lang="en-US" sz="1350">
                          <a:effectLst/>
                        </a:rPr>
                        <a:t> </a:t>
                      </a:r>
                      <a:endParaRPr lang="en-IN" sz="1100">
                        <a:effectLst/>
                      </a:endParaRPr>
                    </a:p>
                    <a:p>
                      <a:pPr marL="225425" algn="ctr">
                        <a:spcBef>
                          <a:spcPts val="5"/>
                        </a:spcBef>
                        <a:spcAft>
                          <a:spcPts val="0"/>
                        </a:spcAft>
                      </a:pPr>
                      <a:r>
                        <a:rPr lang="en-US" sz="1200">
                          <a:effectLst/>
                        </a:rPr>
                        <a:t>Test</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36195" marR="27305" indent="142875" algn="ctr">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51435" marR="23495" indent="170180" algn="ctr">
                        <a:spcBef>
                          <a:spcPts val="895"/>
                        </a:spcBef>
                        <a:spcAft>
                          <a:spcPts val="0"/>
                        </a:spcAft>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70180" marR="93345" indent="-58420" algn="ctr">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165735" algn="ctr">
                        <a:spcBef>
                          <a:spcPts val="770"/>
                        </a:spcBef>
                        <a:spcAft>
                          <a:spcPts val="0"/>
                        </a:spcAft>
                      </a:pPr>
                      <a:r>
                        <a:rPr lang="en-US" sz="1200">
                          <a:effectLst/>
                        </a:rPr>
                        <a:t>S.V</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100">
                          <a:effectLst/>
                        </a:rPr>
                        <a:t> </a:t>
                      </a:r>
                      <a:endParaRPr lang="en-IN" sz="1100">
                        <a:effectLst/>
                      </a:endParaRPr>
                    </a:p>
                    <a:p>
                      <a:pPr algn="ctr"/>
                      <a:r>
                        <a:rPr lang="en-US" sz="1100">
                          <a:effectLst/>
                        </a:rPr>
                        <a:t>S.S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770"/>
                        </a:spcBef>
                      </a:pPr>
                      <a:r>
                        <a:rPr lang="en-US" sz="1200">
                          <a:effectLst/>
                        </a:rPr>
                        <a:t>df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770"/>
                        </a:spcBef>
                      </a:pPr>
                      <a:r>
                        <a:rPr lang="en-US" sz="1200">
                          <a:effectLst/>
                        </a:rPr>
                        <a:t>M.S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316865" marR="44450" indent="-259080" algn="ctr">
                        <a:lnSpc>
                          <a:spcPct val="98000"/>
                        </a:lnSpc>
                        <a:spcBef>
                          <a:spcPts val="905"/>
                        </a:spcBef>
                        <a:spcAft>
                          <a:spcPts val="0"/>
                        </a:spcAft>
                      </a:pPr>
                      <a:r>
                        <a:rPr lang="en-US" sz="1200">
                          <a:effectLst/>
                        </a:rPr>
                        <a:t>Obtained 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436135509"/>
                  </a:ext>
                </a:extLst>
              </a:tr>
              <a:tr h="851206">
                <a:tc rowSpan="2">
                  <a:txBody>
                    <a:bodyPr/>
                    <a:lstStyle/>
                    <a:p>
                      <a:pPr algn="ctr"/>
                      <a:r>
                        <a:rPr lang="en-US" sz="1300">
                          <a:effectLst/>
                        </a:rPr>
                        <a:t> </a:t>
                      </a:r>
                      <a:endParaRPr lang="en-IN" sz="1100">
                        <a:effectLst/>
                      </a:endParaRPr>
                    </a:p>
                    <a:p>
                      <a:pPr marL="146050" indent="-73660" algn="ctr">
                        <a:spcBef>
                          <a:spcPts val="1100"/>
                        </a:spcBef>
                        <a:spcAft>
                          <a:spcPts val="0"/>
                        </a:spcAft>
                      </a:pPr>
                      <a:r>
                        <a:rPr lang="en-US" sz="1200">
                          <a:effectLst/>
                        </a:rPr>
                        <a:t>Pre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30"/>
                        </a:spcBef>
                      </a:pPr>
                      <a:r>
                        <a:rPr lang="en-US" sz="1500">
                          <a:effectLst/>
                        </a:rPr>
                        <a:t> </a:t>
                      </a:r>
                      <a:endParaRPr lang="en-IN" sz="1100">
                        <a:effectLst/>
                      </a:endParaRPr>
                    </a:p>
                    <a:p>
                      <a:pPr marL="60960" algn="ctr"/>
                      <a:r>
                        <a:rPr lang="en-US" sz="1200">
                          <a:effectLst/>
                        </a:rPr>
                        <a:t>134.000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30"/>
                        </a:spcBef>
                      </a:pPr>
                      <a:r>
                        <a:rPr lang="en-US" sz="1500">
                          <a:effectLst/>
                        </a:rPr>
                        <a:t> </a:t>
                      </a:r>
                      <a:endParaRPr lang="en-IN" sz="1100">
                        <a:effectLst/>
                      </a:endParaRPr>
                    </a:p>
                    <a:p>
                      <a:pPr marL="149225" algn="ctr"/>
                      <a:r>
                        <a:rPr lang="en-US" sz="1200">
                          <a:effectLst/>
                        </a:rPr>
                        <a:t>132.667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30"/>
                        </a:spcBef>
                      </a:pPr>
                      <a:r>
                        <a:rPr lang="en-US" sz="1500">
                          <a:effectLst/>
                        </a:rPr>
                        <a:t> </a:t>
                      </a:r>
                      <a:endParaRPr lang="en-IN" sz="1100">
                        <a:effectLst/>
                      </a:endParaRPr>
                    </a:p>
                    <a:p>
                      <a:pPr marL="219075" algn="ctr"/>
                      <a:r>
                        <a:rPr lang="en-US" sz="1200">
                          <a:effectLst/>
                        </a:rPr>
                        <a:t>132.667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0"/>
                        </a:spcBef>
                      </a:pPr>
                      <a:r>
                        <a:rPr lang="en-US" sz="1300">
                          <a:effectLst/>
                        </a:rPr>
                        <a:t> </a:t>
                      </a:r>
                      <a:endParaRPr lang="en-IN" sz="1100">
                        <a:effectLst/>
                      </a:endParaRPr>
                    </a:p>
                    <a:p>
                      <a:pPr marL="18415" algn="ct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4445" algn="ctr">
                        <a:lnSpc>
                          <a:spcPts val="1340"/>
                        </a:lnSpc>
                      </a:pPr>
                      <a:r>
                        <a:rPr lang="en-US" sz="1200">
                          <a:effectLst/>
                        </a:rPr>
                        <a:t>17.77778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0"/>
                        </a:spcBef>
                      </a:pPr>
                      <a:r>
                        <a:rPr lang="en-US" sz="1300">
                          <a:effectLst/>
                        </a:rPr>
                        <a:t> </a:t>
                      </a:r>
                      <a:endParaRPr lang="en-IN" sz="1100">
                        <a:effectLst/>
                      </a:endParaRPr>
                    </a:p>
                    <a:p>
                      <a:pPr marR="10160" algn="ct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0"/>
                        </a:spcBef>
                      </a:pPr>
                      <a:r>
                        <a:rPr lang="en-US" sz="1300">
                          <a:effectLst/>
                        </a:rPr>
                        <a:t> </a:t>
                      </a:r>
                      <a:endParaRPr lang="en-IN" sz="1100">
                        <a:effectLst/>
                      </a:endParaRPr>
                    </a:p>
                    <a:p>
                      <a:pPr marL="67310" algn="ctr"/>
                      <a:r>
                        <a:rPr lang="en-US" sz="1200">
                          <a:effectLst/>
                        </a:rPr>
                        <a:t>8.888889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30"/>
                        </a:spcBef>
                      </a:pPr>
                      <a:r>
                        <a:rPr lang="en-US" sz="1500">
                          <a:effectLst/>
                        </a:rPr>
                        <a:t> </a:t>
                      </a:r>
                      <a:endParaRPr lang="en-IN" sz="1100">
                        <a:effectLst/>
                      </a:endParaRPr>
                    </a:p>
                    <a:p>
                      <a:pPr marL="372110" algn="ctr"/>
                      <a:r>
                        <a:rPr lang="en-US" sz="1200">
                          <a:effectLst/>
                        </a:rPr>
                        <a:t>1.465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4034858781"/>
                  </a:ext>
                </a:extLst>
              </a:tr>
              <a:tr h="5137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Bef>
                          <a:spcPts val="25"/>
                        </a:spcBef>
                      </a:pPr>
                      <a:r>
                        <a:rPr lang="en-US" sz="1150">
                          <a:effectLst/>
                        </a:rPr>
                        <a:t> </a:t>
                      </a:r>
                      <a:endParaRPr lang="en-IN" sz="1100">
                        <a:effectLst/>
                      </a:endParaRPr>
                    </a:p>
                    <a:p>
                      <a:pPr algn="ctr">
                        <a:lnSpc>
                          <a:spcPts val="130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8415" marR="5715" algn="ctr">
                        <a:lnSpc>
                          <a:spcPts val="1340"/>
                        </a:lnSpc>
                        <a:spcAft>
                          <a:spcPts val="0"/>
                        </a:spcAft>
                      </a:pPr>
                      <a:r>
                        <a:rPr lang="en-US" sz="1200">
                          <a:effectLst/>
                        </a:rPr>
                        <a:t>254.6667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5"/>
                        </a:spcBef>
                      </a:pPr>
                      <a:r>
                        <a:rPr lang="en-US" sz="1150">
                          <a:effectLst/>
                        </a:rPr>
                        <a:t> </a:t>
                      </a:r>
                      <a:endParaRPr lang="en-IN" sz="1100">
                        <a:effectLst/>
                      </a:endParaRPr>
                    </a:p>
                    <a:p>
                      <a:pPr marL="121920" algn="ctr">
                        <a:lnSpc>
                          <a:spcPts val="1305"/>
                        </a:lnSpc>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5"/>
                        </a:spcBef>
                      </a:pPr>
                      <a:r>
                        <a:rPr lang="en-US" sz="1150">
                          <a:effectLst/>
                        </a:rPr>
                        <a:t> </a:t>
                      </a:r>
                      <a:endParaRPr lang="en-IN" sz="1100">
                        <a:effectLst/>
                      </a:endParaRPr>
                    </a:p>
                    <a:p>
                      <a:pPr marL="6350" algn="ctr">
                        <a:lnSpc>
                          <a:spcPts val="1305"/>
                        </a:lnSpc>
                      </a:pPr>
                      <a:r>
                        <a:rPr lang="en-US" sz="1200">
                          <a:effectLst/>
                        </a:rPr>
                        <a:t>6.063492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2608031681"/>
                  </a:ext>
                </a:extLst>
              </a:tr>
              <a:tr h="498454">
                <a:tc rowSpan="2">
                  <a:txBody>
                    <a:bodyPr/>
                    <a:lstStyle/>
                    <a:p>
                      <a:pPr algn="ctr">
                        <a:spcBef>
                          <a:spcPts val="10"/>
                        </a:spcBef>
                      </a:pPr>
                      <a:r>
                        <a:rPr lang="en-US" sz="1050">
                          <a:effectLst/>
                        </a:rPr>
                        <a:t> </a:t>
                      </a:r>
                      <a:endParaRPr lang="en-IN" sz="1100">
                        <a:effectLst/>
                      </a:endParaRPr>
                    </a:p>
                    <a:p>
                      <a:pPr marL="167005" marR="8890" indent="-100965" algn="ctr">
                        <a:lnSpc>
                          <a:spcPct val="98000"/>
                        </a:lnSpc>
                        <a:spcAft>
                          <a:spcPts val="0"/>
                        </a:spcAft>
                      </a:pPr>
                      <a:r>
                        <a:rPr lang="en-US" sz="1200">
                          <a:effectLst/>
                        </a:rPr>
                        <a:t>Post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L="60960" algn="ctr">
                        <a:lnSpc>
                          <a:spcPts val="1315"/>
                        </a:lnSpc>
                      </a:pPr>
                      <a:r>
                        <a:rPr lang="en-US" sz="1200">
                          <a:effectLst/>
                        </a:rPr>
                        <a:t>126.533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L="149225" algn="ctr">
                        <a:lnSpc>
                          <a:spcPts val="1315"/>
                        </a:lnSpc>
                      </a:pPr>
                      <a:r>
                        <a:rPr lang="en-US" sz="1200">
                          <a:effectLst/>
                        </a:rPr>
                        <a:t>128.933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L="219075" algn="ctr">
                        <a:lnSpc>
                          <a:spcPts val="1315"/>
                        </a:lnSpc>
                      </a:pPr>
                      <a:r>
                        <a:rPr lang="en-US" sz="1200">
                          <a:effectLst/>
                        </a:rPr>
                        <a:t>133.267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18745" algn="ctr">
                        <a:lnSpc>
                          <a:spcPts val="1315"/>
                        </a:lnSpc>
                      </a:pPr>
                      <a:r>
                        <a:rPr lang="en-US" sz="1200">
                          <a:effectLst/>
                        </a:rPr>
                        <a:t>349.38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10160"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67310" algn="ctr">
                        <a:lnSpc>
                          <a:spcPts val="1315"/>
                        </a:lnSpc>
                      </a:pPr>
                      <a:r>
                        <a:rPr lang="en-US" sz="1200">
                          <a:effectLst/>
                        </a:rPr>
                        <a:t>174.6889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L="219710" algn="ctr">
                        <a:lnSpc>
                          <a:spcPts val="1315"/>
                        </a:lnSpc>
                      </a:pPr>
                      <a:r>
                        <a:rPr lang="en-US" sz="1200">
                          <a:effectLst/>
                        </a:rPr>
                        <a:t>44.846*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3580313980"/>
                  </a:ext>
                </a:extLst>
              </a:tr>
              <a:tr h="284119">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ts val="1330"/>
                        </a:lnSpc>
                        <a:spcBef>
                          <a:spcPts val="1110"/>
                        </a:spcBef>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67310" algn="ctr">
                        <a:lnSpc>
                          <a:spcPts val="1330"/>
                        </a:lnSpc>
                        <a:spcBef>
                          <a:spcPts val="1110"/>
                        </a:spcBef>
                        <a:spcAft>
                          <a:spcPts val="0"/>
                        </a:spcAft>
                      </a:pPr>
                      <a:r>
                        <a:rPr lang="en-US" sz="1200">
                          <a:effectLst/>
                        </a:rPr>
                        <a:t>163.60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21920" algn="ctr">
                        <a:lnSpc>
                          <a:spcPts val="1330"/>
                        </a:lnSpc>
                        <a:spcBef>
                          <a:spcPts val="1110"/>
                        </a:spcBef>
                        <a:spcAft>
                          <a:spcPts val="0"/>
                        </a:spcAft>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6350" algn="ctr">
                        <a:lnSpc>
                          <a:spcPts val="1330"/>
                        </a:lnSpc>
                        <a:spcBef>
                          <a:spcPts val="1110"/>
                        </a:spcBef>
                        <a:spcAft>
                          <a:spcPts val="0"/>
                        </a:spcAft>
                      </a:pPr>
                      <a:r>
                        <a:rPr lang="en-US" sz="1200">
                          <a:effectLst/>
                        </a:rPr>
                        <a:t>3.895238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4255387296"/>
                  </a:ext>
                </a:extLst>
              </a:tr>
              <a:tr h="851206">
                <a:tc rowSpan="2">
                  <a:txBody>
                    <a:bodyPr/>
                    <a:lstStyle/>
                    <a:p>
                      <a:pPr algn="ctr">
                        <a:spcBef>
                          <a:spcPts val="35"/>
                        </a:spcBef>
                      </a:pPr>
                      <a:r>
                        <a:rPr lang="en-US" sz="1550">
                          <a:effectLst/>
                        </a:rPr>
                        <a:t> </a:t>
                      </a:r>
                      <a:endParaRPr lang="en-IN" sz="1100">
                        <a:effectLst/>
                      </a:endParaRPr>
                    </a:p>
                    <a:p>
                      <a:pPr marL="146050" marR="13970" indent="-119380" algn="ctr">
                        <a:lnSpc>
                          <a:spcPct val="98000"/>
                        </a:lnSpc>
                        <a:spcAft>
                          <a:spcPts val="0"/>
                        </a:spcAft>
                      </a:pPr>
                      <a:r>
                        <a:rPr lang="en-US" sz="1200">
                          <a:effectLst/>
                        </a:rPr>
                        <a:t>Adjusted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5"/>
                        </a:spcBef>
                      </a:pPr>
                      <a:r>
                        <a:rPr lang="en-US" sz="1500">
                          <a:effectLst/>
                        </a:rPr>
                        <a:t> </a:t>
                      </a:r>
                      <a:endParaRPr lang="en-IN" sz="1100">
                        <a:effectLst/>
                      </a:endParaRPr>
                    </a:p>
                    <a:p>
                      <a:pPr marL="137160" algn="ctr">
                        <a:spcBef>
                          <a:spcPts val="5"/>
                        </a:spcBef>
                        <a:spcAft>
                          <a:spcPts val="0"/>
                        </a:spcAft>
                      </a:pPr>
                      <a:r>
                        <a:rPr lang="en-US" sz="1200">
                          <a:effectLst/>
                        </a:rPr>
                        <a:t>126.61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5"/>
                        </a:spcBef>
                      </a:pPr>
                      <a:r>
                        <a:rPr lang="en-US" sz="1500">
                          <a:effectLst/>
                        </a:rPr>
                        <a:t> </a:t>
                      </a:r>
                      <a:endParaRPr lang="en-IN" sz="1100">
                        <a:effectLst/>
                      </a:endParaRPr>
                    </a:p>
                    <a:p>
                      <a:pPr marL="225425" algn="ctr">
                        <a:spcBef>
                          <a:spcPts val="5"/>
                        </a:spcBef>
                        <a:spcAft>
                          <a:spcPts val="0"/>
                        </a:spcAft>
                      </a:pPr>
                      <a:r>
                        <a:rPr lang="en-US" sz="1200">
                          <a:effectLst/>
                        </a:rPr>
                        <a:t>128.89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5"/>
                        </a:spcBef>
                      </a:pPr>
                      <a:r>
                        <a:rPr lang="en-US" sz="1500">
                          <a:effectLst/>
                        </a:rPr>
                        <a:t> </a:t>
                      </a:r>
                      <a:endParaRPr lang="en-IN" sz="1100">
                        <a:effectLst/>
                      </a:endParaRPr>
                    </a:p>
                    <a:p>
                      <a:pPr marL="295275" algn="ctr">
                        <a:spcBef>
                          <a:spcPts val="5"/>
                        </a:spcBef>
                        <a:spcAft>
                          <a:spcPts val="0"/>
                        </a:spcAft>
                      </a:pPr>
                      <a:r>
                        <a:rPr lang="en-US" sz="1200">
                          <a:effectLst/>
                        </a:rPr>
                        <a:t>133.23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0"/>
                        </a:spcBef>
                      </a:pPr>
                      <a:r>
                        <a:rPr lang="en-US" sz="1300">
                          <a:effectLst/>
                        </a:rPr>
                        <a:t> </a:t>
                      </a:r>
                      <a:endParaRPr lang="en-IN" sz="1100">
                        <a:effectLst/>
                      </a:endParaRPr>
                    </a:p>
                    <a:p>
                      <a:pPr marL="18415" algn="ct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4445" algn="ctr">
                        <a:lnSpc>
                          <a:spcPts val="1340"/>
                        </a:lnSpc>
                      </a:pPr>
                      <a:r>
                        <a:rPr lang="en-US" sz="1200">
                          <a:effectLst/>
                        </a:rPr>
                        <a:t>325.6246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0"/>
                        </a:spcBef>
                      </a:pPr>
                      <a:r>
                        <a:rPr lang="en-US" sz="1300">
                          <a:effectLst/>
                        </a:rPr>
                        <a:t> </a:t>
                      </a:r>
                      <a:endParaRPr lang="en-IN" sz="1100">
                        <a:effectLst/>
                      </a:endParaRPr>
                    </a:p>
                    <a:p>
                      <a:pPr marR="10160" algn="ct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spcBef>
                          <a:spcPts val="20"/>
                        </a:spcBef>
                      </a:pPr>
                      <a:r>
                        <a:rPr lang="en-US" sz="1300">
                          <a:effectLst/>
                        </a:rPr>
                        <a:t> </a:t>
                      </a:r>
                      <a:endParaRPr lang="en-IN" sz="1100">
                        <a:effectLst/>
                      </a:endParaRPr>
                    </a:p>
                    <a:p>
                      <a:pPr marL="67310" algn="ctr"/>
                      <a:r>
                        <a:rPr lang="en-US" sz="1200">
                          <a:effectLst/>
                        </a:rPr>
                        <a:t>162.8123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algn="ctr">
                        <a:spcBef>
                          <a:spcPts val="5"/>
                        </a:spcBef>
                      </a:pPr>
                      <a:r>
                        <a:rPr lang="en-US" sz="1500">
                          <a:effectLst/>
                        </a:rPr>
                        <a:t> </a:t>
                      </a:r>
                      <a:endParaRPr lang="en-IN" sz="1100">
                        <a:effectLst/>
                      </a:endParaRPr>
                    </a:p>
                    <a:p>
                      <a:pPr marL="219710" algn="ctr">
                        <a:spcBef>
                          <a:spcPts val="5"/>
                        </a:spcBef>
                        <a:spcAft>
                          <a:spcPts val="0"/>
                        </a:spcAft>
                      </a:pPr>
                      <a:r>
                        <a:rPr lang="en-US" sz="1200">
                          <a:effectLst/>
                        </a:rPr>
                        <a:t>41.327*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2149804505"/>
                  </a:ext>
                </a:extLst>
              </a:tr>
              <a:tr h="51379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r>
                        <a:rPr lang="en-US" sz="1150">
                          <a:effectLst/>
                        </a:rPr>
                        <a:t> </a:t>
                      </a:r>
                      <a:endParaRPr lang="en-IN" sz="1100">
                        <a:effectLst/>
                      </a:endParaRPr>
                    </a:p>
                    <a:p>
                      <a:pPr algn="ctr">
                        <a:lnSpc>
                          <a:spcPts val="1330"/>
                        </a:lnSpc>
                        <a:spcBef>
                          <a:spcPts val="5"/>
                        </a:spcBef>
                        <a:spcAft>
                          <a:spcPts val="0"/>
                        </a:spcAft>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8415" marR="5715" algn="ctr">
                        <a:lnSpc>
                          <a:spcPts val="1335"/>
                        </a:lnSpc>
                        <a:spcAft>
                          <a:spcPts val="0"/>
                        </a:spcAft>
                      </a:pPr>
                      <a:r>
                        <a:rPr lang="en-US" sz="1200">
                          <a:effectLst/>
                        </a:rPr>
                        <a:t>161.5228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150">
                          <a:effectLst/>
                        </a:rPr>
                        <a:t> </a:t>
                      </a:r>
                      <a:endParaRPr lang="en-IN" sz="1100">
                        <a:effectLst/>
                      </a:endParaRPr>
                    </a:p>
                    <a:p>
                      <a:pPr marL="121920" algn="ctr">
                        <a:lnSpc>
                          <a:spcPts val="1330"/>
                        </a:lnSpc>
                        <a:spcBef>
                          <a:spcPts val="5"/>
                        </a:spcBef>
                        <a:spcAft>
                          <a:spcPts val="0"/>
                        </a:spcAft>
                      </a:pPr>
                      <a:r>
                        <a:rPr lang="en-US" sz="1200">
                          <a:effectLst/>
                        </a:rPr>
                        <a:t>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algn="ctr"/>
                      <a:r>
                        <a:rPr lang="en-US" sz="1150">
                          <a:effectLst/>
                        </a:rPr>
                        <a:t> </a:t>
                      </a:r>
                      <a:endParaRPr lang="en-IN" sz="1100">
                        <a:effectLst/>
                      </a:endParaRPr>
                    </a:p>
                    <a:p>
                      <a:pPr marL="9525" algn="ctr">
                        <a:lnSpc>
                          <a:spcPts val="1330"/>
                        </a:lnSpc>
                        <a:spcBef>
                          <a:spcPts val="5"/>
                        </a:spcBef>
                        <a:spcAft>
                          <a:spcPts val="0"/>
                        </a:spcAft>
                      </a:pPr>
                      <a:r>
                        <a:rPr lang="en-US" sz="1200">
                          <a:effectLst/>
                        </a:rPr>
                        <a:t>3.93958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2905098607"/>
                  </a:ext>
                </a:extLst>
              </a:tr>
              <a:tr h="552134">
                <a:tc>
                  <a:txBody>
                    <a:bodyPr/>
                    <a:lstStyle/>
                    <a:p>
                      <a:pPr marL="69850" algn="ctr">
                        <a:lnSpc>
                          <a:spcPts val="1365"/>
                        </a:lnSpc>
                      </a:pPr>
                      <a:r>
                        <a:rPr lang="en-US" sz="1200">
                          <a:effectLst/>
                        </a:rPr>
                        <a:t>Mean</a:t>
                      </a:r>
                      <a:endParaRPr lang="en-IN" sz="1100">
                        <a:effectLst/>
                      </a:endParaRPr>
                    </a:p>
                    <a:p>
                      <a:pPr marL="69850" algn="ctr">
                        <a:lnSpc>
                          <a:spcPts val="1285"/>
                        </a:lnSpc>
                        <a:spcBef>
                          <a:spcPts val="10"/>
                        </a:spcBef>
                        <a:spcAft>
                          <a:spcPts val="0"/>
                        </a:spcAft>
                      </a:pPr>
                      <a:r>
                        <a:rPr lang="en-US" sz="1200">
                          <a:effectLst/>
                        </a:rPr>
                        <a:t>Gain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15570" algn="ctr">
                        <a:spcBef>
                          <a:spcPts val="105"/>
                        </a:spcBef>
                        <a:spcAft>
                          <a:spcPts val="0"/>
                        </a:spcAft>
                      </a:pPr>
                      <a:r>
                        <a:rPr lang="en-US" sz="1200">
                          <a:effectLst/>
                        </a:rPr>
                        <a:t>7.467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98120" algn="ctr">
                        <a:spcBef>
                          <a:spcPts val="105"/>
                        </a:spcBef>
                        <a:spcAft>
                          <a:spcPts val="0"/>
                        </a:spcAft>
                      </a:pPr>
                      <a:r>
                        <a:rPr lang="en-US" sz="1200">
                          <a:effectLst/>
                        </a:rPr>
                        <a:t>3.73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59080" marR="250190" algn="ctr">
                        <a:spcBef>
                          <a:spcPts val="105"/>
                        </a:spcBef>
                        <a:spcAft>
                          <a:spcPts val="0"/>
                        </a:spcAft>
                      </a:pPr>
                      <a:r>
                        <a:rPr lang="en-US" sz="1200">
                          <a:effectLst/>
                        </a:rPr>
                        <a:t>0.6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gridSpan="5">
                  <a:txBody>
                    <a:bodyPr/>
                    <a:lstStyle/>
                    <a:p>
                      <a:pPr algn="ctr"/>
                      <a:r>
                        <a:rPr lang="en-US" sz="1100" dirty="0">
                          <a:effectLst/>
                        </a:rPr>
                        <a:t> </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18812838"/>
                  </a:ext>
                </a:extLst>
              </a:tr>
            </a:tbl>
          </a:graphicData>
        </a:graphic>
      </p:graphicFrame>
      <p:sp>
        <p:nvSpPr>
          <p:cNvPr id="3" name="Rectangle 1">
            <a:extLst>
              <a:ext uri="{FF2B5EF4-FFF2-40B4-BE49-F238E27FC236}">
                <a16:creationId xmlns:a16="http://schemas.microsoft.com/office/drawing/2014/main" id="{9A3FBF70-0B10-482A-813E-111FC7D9C286}"/>
              </a:ext>
            </a:extLst>
          </p:cNvPr>
          <p:cNvSpPr>
            <a:spLocks noChangeArrowheads="1"/>
          </p:cNvSpPr>
          <p:nvPr/>
        </p:nvSpPr>
        <p:spPr bwMode="auto">
          <a:xfrm>
            <a:off x="1084263" y="256063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143000" y="914400"/>
            <a:ext cx="761779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DIFFERENCE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SYSTOLIC BLOOD PRESSURE</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3AFC295E-EC68-46F7-8655-5A3C76FBED80}"/>
              </a:ext>
            </a:extLst>
          </p:cNvPr>
          <p:cNvGraphicFramePr>
            <a:graphicFrameLocks noGrp="1"/>
          </p:cNvGraphicFramePr>
          <p:nvPr>
            <p:extLst>
              <p:ext uri="{D42A27DB-BD31-4B8C-83A1-F6EECF244321}">
                <p14:modId xmlns:p14="http://schemas.microsoft.com/office/powerpoint/2010/main" val="4005754148"/>
              </p:ext>
            </p:extLst>
          </p:nvPr>
        </p:nvGraphicFramePr>
        <p:xfrm>
          <a:off x="1503362" y="2133601"/>
          <a:ext cx="6573837" cy="3581398"/>
        </p:xfrm>
        <a:graphic>
          <a:graphicData uri="http://schemas.openxmlformats.org/drawingml/2006/table">
            <a:tbl>
              <a:tblPr firstRow="1" firstCol="1" lastRow="1" lastCol="1" bandRow="1" bandCol="1">
                <a:tableStyleId>{5C22544A-7EE6-4342-B048-85BDC9FD1C3A}</a:tableStyleId>
              </a:tblPr>
              <a:tblGrid>
                <a:gridCol w="1471046">
                  <a:extLst>
                    <a:ext uri="{9D8B030D-6E8A-4147-A177-3AD203B41FA5}">
                      <a16:colId xmlns:a16="http://schemas.microsoft.com/office/drawing/2014/main" val="3010714584"/>
                    </a:ext>
                  </a:extLst>
                </a:gridCol>
                <a:gridCol w="1467827">
                  <a:extLst>
                    <a:ext uri="{9D8B030D-6E8A-4147-A177-3AD203B41FA5}">
                      <a16:colId xmlns:a16="http://schemas.microsoft.com/office/drawing/2014/main" val="2948456059"/>
                    </a:ext>
                  </a:extLst>
                </a:gridCol>
                <a:gridCol w="1510477">
                  <a:extLst>
                    <a:ext uri="{9D8B030D-6E8A-4147-A177-3AD203B41FA5}">
                      <a16:colId xmlns:a16="http://schemas.microsoft.com/office/drawing/2014/main" val="762344797"/>
                    </a:ext>
                  </a:extLst>
                </a:gridCol>
                <a:gridCol w="1170882">
                  <a:extLst>
                    <a:ext uri="{9D8B030D-6E8A-4147-A177-3AD203B41FA5}">
                      <a16:colId xmlns:a16="http://schemas.microsoft.com/office/drawing/2014/main" val="687566605"/>
                    </a:ext>
                  </a:extLst>
                </a:gridCol>
                <a:gridCol w="953605">
                  <a:extLst>
                    <a:ext uri="{9D8B030D-6E8A-4147-A177-3AD203B41FA5}">
                      <a16:colId xmlns:a16="http://schemas.microsoft.com/office/drawing/2014/main" val="2206457194"/>
                    </a:ext>
                  </a:extLst>
                </a:gridCol>
              </a:tblGrid>
              <a:tr h="972169">
                <a:tc>
                  <a:txBody>
                    <a:bodyPr/>
                    <a:lstStyle/>
                    <a:p>
                      <a:pPr marL="36195" marR="27305" indent="142875" algn="just">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51435" marR="23495" indent="170180" algn="just">
                        <a:spcBef>
                          <a:spcPts val="895"/>
                        </a:spcBef>
                        <a:spcAft>
                          <a:spcPts val="0"/>
                        </a:spcAft>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180" marR="93345" indent="-58420" algn="just">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815" marR="224155" algn="ctr">
                        <a:lnSpc>
                          <a:spcPts val="1365"/>
                        </a:lnSpc>
                        <a:spcAft>
                          <a:spcPts val="0"/>
                        </a:spcAft>
                      </a:pPr>
                      <a:r>
                        <a:rPr lang="en-US" sz="1200">
                          <a:effectLst/>
                        </a:rPr>
                        <a:t>Mean. Dif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2245" marR="179070" algn="just">
                        <a:lnSpc>
                          <a:spcPts val="1285"/>
                        </a:lnSpc>
                        <a:spcBef>
                          <a:spcPts val="10"/>
                        </a:spcBef>
                        <a:spcAft>
                          <a:spcPts val="0"/>
                        </a:spcAft>
                      </a:pPr>
                      <a:r>
                        <a:rPr lang="en-US" sz="1200">
                          <a:effectLst/>
                        </a:rPr>
                        <a:t>C.I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544391432"/>
                  </a:ext>
                </a:extLst>
              </a:tr>
              <a:tr h="869743">
                <a:tc>
                  <a:txBody>
                    <a:bodyPr/>
                    <a:lstStyle/>
                    <a:p>
                      <a:pPr marR="59055" algn="ctr">
                        <a:lnSpc>
                          <a:spcPts val="1315"/>
                        </a:lnSpc>
                      </a:pPr>
                      <a:r>
                        <a:rPr lang="en-US" sz="1200">
                          <a:effectLst/>
                        </a:rPr>
                        <a:t>126.61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9055" algn="ctr">
                        <a:lnSpc>
                          <a:spcPts val="1315"/>
                        </a:lnSpc>
                      </a:pPr>
                      <a:r>
                        <a:rPr lang="en-US" sz="1200">
                          <a:effectLst/>
                        </a:rPr>
                        <a:t>128.89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1755" marR="58420" algn="ctr">
                        <a:lnSpc>
                          <a:spcPts val="1315"/>
                        </a:lnSpc>
                        <a:spcAft>
                          <a:spcPts val="0"/>
                        </a:spcAft>
                      </a:pPr>
                      <a:r>
                        <a:rPr lang="en-US" sz="1200">
                          <a:effectLst/>
                        </a:rPr>
                        <a:t>2.280*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3">
                  <a:txBody>
                    <a:bodyPr/>
                    <a:lstStyle/>
                    <a:p>
                      <a:pPr algn="just"/>
                      <a:r>
                        <a:rPr lang="en-US" sz="1300">
                          <a:effectLst/>
                        </a:rPr>
                        <a:t> </a:t>
                      </a:r>
                      <a:endParaRPr lang="en-IN" sz="1100">
                        <a:effectLst/>
                      </a:endParaRPr>
                    </a:p>
                    <a:p>
                      <a:pPr marL="230505">
                        <a:spcBef>
                          <a:spcPts val="1130"/>
                        </a:spcBef>
                        <a:spcAft>
                          <a:spcPts val="0"/>
                        </a:spcAft>
                      </a:pPr>
                      <a:r>
                        <a:rPr lang="en-US" sz="1200">
                          <a:effectLst/>
                        </a:rPr>
                        <a:t>2.103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093573129"/>
                  </a:ext>
                </a:extLst>
              </a:tr>
              <a:tr h="869743">
                <a:tc>
                  <a:txBody>
                    <a:bodyPr/>
                    <a:lstStyle/>
                    <a:p>
                      <a:pPr marR="59055" algn="ctr">
                        <a:lnSpc>
                          <a:spcPts val="1315"/>
                        </a:lnSpc>
                      </a:pPr>
                      <a:r>
                        <a:rPr lang="en-US" sz="1200">
                          <a:effectLst/>
                        </a:rPr>
                        <a:t>126.61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8420" algn="ctr">
                        <a:lnSpc>
                          <a:spcPts val="1315"/>
                        </a:lnSpc>
                      </a:pPr>
                      <a:r>
                        <a:rPr lang="en-US" sz="1200">
                          <a:effectLst/>
                        </a:rPr>
                        <a:t>133.23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82550" indent="71755" algn="ctr">
                        <a:lnSpc>
                          <a:spcPts val="1315"/>
                        </a:lnSpc>
                        <a:spcAft>
                          <a:spcPts val="0"/>
                        </a:spcAft>
                      </a:pPr>
                      <a:r>
                        <a:rPr lang="en-US" sz="1200">
                          <a:effectLst/>
                        </a:rPr>
                        <a:t>6.613*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477308405"/>
                  </a:ext>
                </a:extLst>
              </a:tr>
              <a:tr h="869743">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9055" algn="ctr">
                        <a:lnSpc>
                          <a:spcPts val="1315"/>
                        </a:lnSpc>
                      </a:pPr>
                      <a:r>
                        <a:rPr lang="en-US" sz="1200">
                          <a:effectLst/>
                        </a:rPr>
                        <a:t>128.89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8420" algn="ctr">
                        <a:lnSpc>
                          <a:spcPts val="1315"/>
                        </a:lnSpc>
                      </a:pPr>
                      <a:r>
                        <a:rPr lang="en-US" sz="1200">
                          <a:effectLst/>
                        </a:rPr>
                        <a:t>133.23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8420" indent="71755" algn="ctr">
                        <a:lnSpc>
                          <a:spcPts val="1315"/>
                        </a:lnSpc>
                      </a:pPr>
                      <a:r>
                        <a:rPr lang="en-US" sz="1200" dirty="0">
                          <a:effectLst/>
                        </a:rPr>
                        <a:t>4.333*</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843129024"/>
                  </a:ext>
                </a:extLst>
              </a:tr>
            </a:tbl>
          </a:graphicData>
        </a:graphic>
      </p:graphicFrame>
      <p:sp>
        <p:nvSpPr>
          <p:cNvPr id="3" name="Rectangle 1">
            <a:extLst>
              <a:ext uri="{FF2B5EF4-FFF2-40B4-BE49-F238E27FC236}">
                <a16:creationId xmlns:a16="http://schemas.microsoft.com/office/drawing/2014/main" id="{56D9D9A7-976B-4822-A5A0-AA5BC3030966}"/>
              </a:ext>
            </a:extLst>
          </p:cNvPr>
          <p:cNvSpPr>
            <a:spLocks noChangeArrowheads="1"/>
          </p:cNvSpPr>
          <p:nvPr/>
        </p:nvSpPr>
        <p:spPr bwMode="auto">
          <a:xfrm>
            <a:off x="1503362" y="3398064"/>
            <a:ext cx="1254456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Significant</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6632"/>
            <a:ext cx="8915400" cy="1143000"/>
          </a:xfrm>
        </p:spPr>
        <p:txBody>
          <a:bodyPr>
            <a:normAutofit/>
          </a:bodyPr>
          <a:lstStyle/>
          <a:p>
            <a:r>
              <a:rPr lang="en-US" b="1" dirty="0">
                <a:solidFill>
                  <a:srgbClr val="0000FF"/>
                </a:solidFill>
                <a:latin typeface="Times New Roman" pitchFamily="18" charset="0"/>
                <a:cs typeface="Times New Roman" pitchFamily="18" charset="0"/>
              </a:rPr>
              <a:t>INTRODUCTION</a:t>
            </a:r>
            <a:endParaRPr lang="en-IN"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194471" y="1224136"/>
            <a:ext cx="9324608" cy="4990947"/>
          </a:xfrm>
        </p:spPr>
        <p:txBody>
          <a:bodyPr>
            <a:noAutofit/>
          </a:bodyPr>
          <a:lstStyle/>
          <a:p>
            <a:pPr algn="just"/>
            <a:endParaRPr lang="en-IN" b="1" i="1" dirty="0"/>
          </a:p>
          <a:p>
            <a:pPr algn="just">
              <a:lnSpc>
                <a:spcPct val="150000"/>
              </a:lnSpc>
            </a:pPr>
            <a:r>
              <a:rPr lang="en-US" dirty="0">
                <a:effectLst/>
                <a:latin typeface="Times New Roman" panose="02020603050405020304" pitchFamily="18" charset="0"/>
                <a:ea typeface="Times New Roman" panose="02020603050405020304" pitchFamily="18" charset="0"/>
              </a:rPr>
              <a:t>Women from </a:t>
            </a:r>
            <a:r>
              <a:rPr lang="en-US" spc="20" dirty="0">
                <a:effectLst/>
                <a:latin typeface="Times New Roman" panose="02020603050405020304" pitchFamily="18" charset="0"/>
                <a:ea typeface="Times New Roman" panose="02020603050405020304" pitchFamily="18" charset="0"/>
              </a:rPr>
              <a:t>all </a:t>
            </a:r>
            <a:r>
              <a:rPr lang="en-US" spc="15" dirty="0">
                <a:effectLst/>
                <a:latin typeface="Times New Roman" panose="02020603050405020304" pitchFamily="18" charset="0"/>
                <a:ea typeface="Times New Roman" panose="02020603050405020304" pitchFamily="18" charset="0"/>
              </a:rPr>
              <a:t>walks </a:t>
            </a:r>
            <a:r>
              <a:rPr lang="en-US" spc="20" dirty="0">
                <a:effectLst/>
                <a:latin typeface="Times New Roman" panose="02020603050405020304" pitchFamily="18" charset="0"/>
                <a:ea typeface="Times New Roman" panose="02020603050405020304" pitchFamily="18" charset="0"/>
              </a:rPr>
              <a:t>of </a:t>
            </a:r>
            <a:r>
              <a:rPr lang="en-US" dirty="0">
                <a:effectLst/>
                <a:latin typeface="Times New Roman" panose="02020603050405020304" pitchFamily="18" charset="0"/>
                <a:ea typeface="Times New Roman" panose="02020603050405020304" pitchFamily="18" charset="0"/>
              </a:rPr>
              <a:t>life, and </a:t>
            </a:r>
            <a:r>
              <a:rPr lang="en-US" spc="20" dirty="0">
                <a:effectLst/>
                <a:latin typeface="Times New Roman" panose="02020603050405020304" pitchFamily="18" charset="0"/>
                <a:ea typeface="Times New Roman" panose="02020603050405020304" pitchFamily="18" charset="0"/>
              </a:rPr>
              <a:t>from </a:t>
            </a:r>
            <a:r>
              <a:rPr lang="en-US" dirty="0">
                <a:effectLst/>
                <a:latin typeface="Times New Roman" panose="02020603050405020304" pitchFamily="18" charset="0"/>
                <a:ea typeface="Times New Roman" panose="02020603050405020304" pitchFamily="18" charset="0"/>
              </a:rPr>
              <a:t>all </a:t>
            </a:r>
            <a:r>
              <a:rPr lang="en-US" spc="20" dirty="0">
                <a:effectLst/>
                <a:latin typeface="Times New Roman" panose="02020603050405020304" pitchFamily="18" charset="0"/>
                <a:ea typeface="Times New Roman" panose="02020603050405020304" pitchFamily="18" charset="0"/>
              </a:rPr>
              <a:t>parts of </a:t>
            </a:r>
            <a:r>
              <a:rPr lang="en-US" spc="15" dirty="0">
                <a:effectLst/>
                <a:latin typeface="Times New Roman" panose="02020603050405020304" pitchFamily="18" charset="0"/>
                <a:ea typeface="Times New Roman" panose="02020603050405020304" pitchFamily="18" charset="0"/>
              </a:rPr>
              <a:t>the world, are </a:t>
            </a:r>
            <a:r>
              <a:rPr lang="en-US" dirty="0">
                <a:effectLst/>
                <a:latin typeface="Times New Roman" panose="02020603050405020304" pitchFamily="18" charset="0"/>
                <a:ea typeface="Times New Roman" panose="02020603050405020304" pitchFamily="18" charset="0"/>
              </a:rPr>
              <a:t>beginning </a:t>
            </a:r>
            <a:r>
              <a:rPr lang="en-US" spc="50" dirty="0">
                <a:effectLst/>
                <a:latin typeface="Times New Roman" panose="02020603050405020304" pitchFamily="18" charset="0"/>
                <a:ea typeface="Times New Roman" panose="02020603050405020304" pitchFamily="18" charset="0"/>
              </a:rPr>
              <a:t>to </a:t>
            </a:r>
            <a:r>
              <a:rPr lang="en-US" spc="15" dirty="0">
                <a:effectLst/>
                <a:latin typeface="Times New Roman" panose="02020603050405020304" pitchFamily="18" charset="0"/>
                <a:ea typeface="Times New Roman" panose="02020603050405020304" pitchFamily="18" charset="0"/>
              </a:rPr>
              <a:t>appreciate the </a:t>
            </a:r>
            <a:r>
              <a:rPr lang="en-US" dirty="0">
                <a:effectLst/>
                <a:latin typeface="Times New Roman" panose="02020603050405020304" pitchFamily="18" charset="0"/>
                <a:ea typeface="Times New Roman" panose="02020603050405020304" pitchFamily="18" charset="0"/>
              </a:rPr>
              <a:t>benefits </a:t>
            </a:r>
            <a:r>
              <a:rPr lang="en-US" spc="20" dirty="0">
                <a:effectLst/>
                <a:latin typeface="Times New Roman" panose="02020603050405020304" pitchFamily="18" charset="0"/>
                <a:ea typeface="Times New Roman" panose="02020603050405020304" pitchFamily="18" charset="0"/>
              </a:rPr>
              <a:t>of </a:t>
            </a:r>
            <a:r>
              <a:rPr lang="en-US" dirty="0">
                <a:effectLst/>
                <a:latin typeface="Times New Roman" panose="02020603050405020304" pitchFamily="18" charset="0"/>
                <a:ea typeface="Times New Roman" panose="02020603050405020304" pitchFamily="18" charset="0"/>
              </a:rPr>
              <a:t>yoga. </a:t>
            </a:r>
            <a:r>
              <a:rPr lang="en-US" spc="15" dirty="0">
                <a:effectLst/>
                <a:latin typeface="Times New Roman" panose="02020603050405020304" pitchFamily="18" charset="0"/>
                <a:ea typeface="Times New Roman" panose="02020603050405020304" pitchFamily="18" charset="0"/>
              </a:rPr>
              <a:t>In </a:t>
            </a:r>
            <a:r>
              <a:rPr lang="en-US" dirty="0">
                <a:effectLst/>
                <a:latin typeface="Times New Roman" panose="02020603050405020304" pitchFamily="18" charset="0"/>
                <a:ea typeface="Times New Roman" panose="02020603050405020304" pitchFamily="18" charset="0"/>
              </a:rPr>
              <a:t>modern society, women`s roles have expanded considerably. All </a:t>
            </a:r>
            <a:r>
              <a:rPr lang="en-US" spc="15" dirty="0">
                <a:effectLst/>
                <a:latin typeface="Times New Roman" panose="02020603050405020304" pitchFamily="18" charset="0"/>
                <a:ea typeface="Times New Roman" panose="02020603050405020304" pitchFamily="18" charset="0"/>
              </a:rPr>
              <a:t>women </a:t>
            </a:r>
            <a:r>
              <a:rPr lang="en-US" dirty="0">
                <a:effectLst/>
                <a:latin typeface="Times New Roman" panose="02020603050405020304" pitchFamily="18" charset="0"/>
                <a:ea typeface="Times New Roman" panose="02020603050405020304" pitchFamily="18" charset="0"/>
              </a:rPr>
              <a:t>would like </a:t>
            </a:r>
            <a:r>
              <a:rPr lang="en-US" spc="25" dirty="0">
                <a:effectLst/>
                <a:latin typeface="Times New Roman" panose="02020603050405020304" pitchFamily="18" charset="0"/>
                <a:ea typeface="Times New Roman" panose="02020603050405020304" pitchFamily="18" charset="0"/>
              </a:rPr>
              <a:t>to </a:t>
            </a:r>
            <a:r>
              <a:rPr lang="en-US" dirty="0">
                <a:effectLst/>
                <a:latin typeface="Times New Roman" panose="02020603050405020304" pitchFamily="18" charset="0"/>
                <a:ea typeface="Times New Roman" panose="02020603050405020304" pitchFamily="18" charset="0"/>
              </a:rPr>
              <a:t>be beautiful </a:t>
            </a:r>
            <a:r>
              <a:rPr lang="en-US" spc="20" dirty="0">
                <a:effectLst/>
                <a:latin typeface="Times New Roman" panose="02020603050405020304" pitchFamily="18" charset="0"/>
                <a:ea typeface="Times New Roman" panose="02020603050405020304" pitchFamily="18" charset="0"/>
              </a:rPr>
              <a:t>enough </a:t>
            </a:r>
            <a:r>
              <a:rPr lang="en-US" dirty="0">
                <a:effectLst/>
                <a:latin typeface="Times New Roman" panose="02020603050405020304" pitchFamily="18" charset="0"/>
                <a:ea typeface="Times New Roman" panose="02020603050405020304" pitchFamily="18" charset="0"/>
              </a:rPr>
              <a:t>to admiring </a:t>
            </a:r>
            <a:r>
              <a:rPr lang="en-US" spc="15" dirty="0">
                <a:effectLst/>
                <a:latin typeface="Times New Roman" panose="02020603050405020304" pitchFamily="18" charset="0"/>
                <a:ea typeface="Times New Roman" panose="02020603050405020304" pitchFamily="18" charset="0"/>
              </a:rPr>
              <a:t>stares. </a:t>
            </a:r>
            <a:r>
              <a:rPr lang="en-US" dirty="0">
                <a:effectLst/>
                <a:latin typeface="Times New Roman" panose="02020603050405020304" pitchFamily="18" charset="0"/>
                <a:ea typeface="Times New Roman" panose="02020603050405020304" pitchFamily="18" charset="0"/>
              </a:rPr>
              <a:t>Women </a:t>
            </a:r>
            <a:r>
              <a:rPr lang="en-US" spc="15" dirty="0">
                <a:effectLst/>
                <a:latin typeface="Times New Roman" panose="02020603050405020304" pitchFamily="18" charset="0"/>
                <a:ea typeface="Times New Roman" panose="02020603050405020304" pitchFamily="18" charset="0"/>
              </a:rPr>
              <a:t>generally tend </a:t>
            </a:r>
            <a:r>
              <a:rPr lang="en-US" dirty="0">
                <a:effectLst/>
                <a:latin typeface="Times New Roman" panose="02020603050405020304" pitchFamily="18" charset="0"/>
                <a:ea typeface="Times New Roman" panose="02020603050405020304" pitchFamily="18" charset="0"/>
              </a:rPr>
              <a:t>to </a:t>
            </a:r>
            <a:r>
              <a:rPr lang="en-US" spc="20" dirty="0">
                <a:effectLst/>
                <a:latin typeface="Times New Roman" panose="02020603050405020304" pitchFamily="18" charset="0"/>
                <a:ea typeface="Times New Roman" panose="02020603050405020304" pitchFamily="18" charset="0"/>
              </a:rPr>
              <a:t>take </a:t>
            </a:r>
            <a:r>
              <a:rPr lang="en-US" dirty="0">
                <a:effectLst/>
                <a:latin typeface="Times New Roman" panose="02020603050405020304" pitchFamily="18" charset="0"/>
                <a:ea typeface="Times New Roman" panose="02020603050405020304" pitchFamily="18" charset="0"/>
              </a:rPr>
              <a:t>greater interest </a:t>
            </a:r>
            <a:r>
              <a:rPr lang="en-US" spc="-15" dirty="0">
                <a:effectLst/>
                <a:latin typeface="Times New Roman" panose="02020603050405020304" pitchFamily="18" charset="0"/>
                <a:ea typeface="Times New Roman" panose="02020603050405020304" pitchFamily="18" charset="0"/>
              </a:rPr>
              <a:t>in </a:t>
            </a:r>
            <a:r>
              <a:rPr lang="en-US" dirty="0">
                <a:effectLst/>
                <a:latin typeface="Times New Roman" panose="02020603050405020304" pitchFamily="18" charset="0"/>
                <a:ea typeface="Times New Roman" panose="02020603050405020304" pitchFamily="18" charset="0"/>
              </a:rPr>
              <a:t>their </a:t>
            </a:r>
            <a:r>
              <a:rPr lang="en-US" spc="15" dirty="0">
                <a:effectLst/>
                <a:latin typeface="Times New Roman" panose="02020603050405020304" pitchFamily="18" charset="0"/>
                <a:ea typeface="Times New Roman" panose="02020603050405020304" pitchFamily="18" charset="0"/>
              </a:rPr>
              <a:t>health </a:t>
            </a:r>
            <a:r>
              <a:rPr lang="en-US" dirty="0">
                <a:effectLst/>
                <a:latin typeface="Times New Roman" panose="02020603050405020304" pitchFamily="18" charset="0"/>
                <a:ea typeface="Times New Roman" panose="02020603050405020304" pitchFamily="18" charset="0"/>
              </a:rPr>
              <a:t>and </a:t>
            </a:r>
            <a:r>
              <a:rPr lang="en-US" spc="15" dirty="0">
                <a:effectLst/>
                <a:latin typeface="Times New Roman" panose="02020603050405020304" pitchFamily="18" charset="0"/>
                <a:ea typeface="Times New Roman" panose="02020603050405020304" pitchFamily="18" charset="0"/>
              </a:rPr>
              <a:t>beauty than </a:t>
            </a:r>
            <a:r>
              <a:rPr lang="en-US" dirty="0">
                <a:effectLst/>
                <a:latin typeface="Times New Roman" panose="02020603050405020304" pitchFamily="18" charset="0"/>
                <a:ea typeface="Times New Roman" panose="02020603050405020304" pitchFamily="18" charset="0"/>
              </a:rPr>
              <a:t>men.</a:t>
            </a:r>
            <a:endParaRPr lang="en-IN" b="1" i="1" dirty="0"/>
          </a:p>
          <a:p>
            <a:pPr algn="just">
              <a:lnSpc>
                <a:spcPct val="150000"/>
              </a:lnSpc>
            </a:pPr>
            <a:r>
              <a:rPr lang="en-IN" b="1" i="1" dirty="0"/>
              <a:t>Oligomenorrhea</a:t>
            </a:r>
            <a:r>
              <a:rPr lang="en-IN" dirty="0"/>
              <a:t> (or oligomenorrhoea) is infrequent menstruation. More strictly, it is menstrual periods occurring at intervals of greater than 35 days, with only four to nine periods in a year.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066800" y="762000"/>
            <a:ext cx="774256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BAR DIAGRAM SHOWING PRE, POST AND ADJUSTED POST TEST VALUES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SYSTOLIC BLOOD PRESSURE</a:t>
            </a:r>
            <a:endParaRPr kumimoji="0" lang="en-US" sz="1400" b="0" i="0" u="none" strike="noStrike" cap="none" normalizeH="0" baseline="0" dirty="0">
              <a:ln>
                <a:noFill/>
              </a:ln>
              <a:solidFill>
                <a:srgbClr val="0000FF"/>
              </a:solidFill>
              <a:effectLst/>
              <a:latin typeface="Arial" pitchFamily="34" charset="0"/>
            </a:endParaRPr>
          </a:p>
        </p:txBody>
      </p:sp>
      <p:grpSp>
        <p:nvGrpSpPr>
          <p:cNvPr id="4" name=" 251">
            <a:extLst>
              <a:ext uri="{FF2B5EF4-FFF2-40B4-BE49-F238E27FC236}">
                <a16:creationId xmlns:a16="http://schemas.microsoft.com/office/drawing/2014/main" id="{284453A2-01EE-4583-9BE2-CFFB2E01C12F}"/>
              </a:ext>
            </a:extLst>
          </p:cNvPr>
          <p:cNvGrpSpPr>
            <a:grpSpLocks/>
          </p:cNvGrpSpPr>
          <p:nvPr/>
        </p:nvGrpSpPr>
        <p:grpSpPr bwMode="auto">
          <a:xfrm>
            <a:off x="1351597" y="1828801"/>
            <a:ext cx="6192520" cy="5410200"/>
            <a:chOff x="650" y="1879"/>
            <a:chExt cx="9752" cy="12359"/>
          </a:xfrm>
        </p:grpSpPr>
        <p:sp>
          <p:nvSpPr>
            <p:cNvPr id="6" name=" 291">
              <a:extLst>
                <a:ext uri="{FF2B5EF4-FFF2-40B4-BE49-F238E27FC236}">
                  <a16:creationId xmlns:a16="http://schemas.microsoft.com/office/drawing/2014/main" id="{A297EB65-FF8A-4FDE-8F82-16FF35F32064}"/>
                </a:ext>
              </a:extLst>
            </p:cNvPr>
            <p:cNvSpPr>
              <a:spLocks/>
            </p:cNvSpPr>
            <p:nvPr/>
          </p:nvSpPr>
          <p:spPr bwMode="auto">
            <a:xfrm>
              <a:off x="2807" y="4644"/>
              <a:ext cx="7590" cy="4119"/>
            </a:xfrm>
            <a:custGeom>
              <a:avLst/>
              <a:gdLst>
                <a:gd name="T0" fmla="*/ 7106 w 7590"/>
                <a:gd name="T1" fmla="*/ 8763 h 4119"/>
                <a:gd name="T2" fmla="*/ 7589 w 7590"/>
                <a:gd name="T3" fmla="*/ 8763 h 4119"/>
                <a:gd name="T4" fmla="*/ 6545 w 7590"/>
                <a:gd name="T5" fmla="*/ 8763 h 4119"/>
                <a:gd name="T6" fmla="*/ 6665 w 7590"/>
                <a:gd name="T7" fmla="*/ 8763 h 4119"/>
                <a:gd name="T8" fmla="*/ 5988 w 7590"/>
                <a:gd name="T9" fmla="*/ 8763 h 4119"/>
                <a:gd name="T10" fmla="*/ 6108 w 7590"/>
                <a:gd name="T11" fmla="*/ 8763 h 4119"/>
                <a:gd name="T12" fmla="*/ 4577 w 7590"/>
                <a:gd name="T13" fmla="*/ 8763 h 4119"/>
                <a:gd name="T14" fmla="*/ 5546 w 7590"/>
                <a:gd name="T15" fmla="*/ 8763 h 4119"/>
                <a:gd name="T16" fmla="*/ 3458 w 7590"/>
                <a:gd name="T17" fmla="*/ 8763 h 4119"/>
                <a:gd name="T18" fmla="*/ 3578 w 7590"/>
                <a:gd name="T19" fmla="*/ 8763 h 4119"/>
                <a:gd name="T20" fmla="*/ 2047 w 7590"/>
                <a:gd name="T21" fmla="*/ 8763 h 4119"/>
                <a:gd name="T22" fmla="*/ 3017 w 7590"/>
                <a:gd name="T23" fmla="*/ 8763 h 4119"/>
                <a:gd name="T24" fmla="*/ 929 w 7590"/>
                <a:gd name="T25" fmla="*/ 8763 h 4119"/>
                <a:gd name="T26" fmla="*/ 1049 w 7590"/>
                <a:gd name="T27" fmla="*/ 8763 h 4119"/>
                <a:gd name="T28" fmla="*/ 0 w 7590"/>
                <a:gd name="T29" fmla="*/ 8763 h 4119"/>
                <a:gd name="T30" fmla="*/ 487 w 7590"/>
                <a:gd name="T31" fmla="*/ 8763 h 4119"/>
                <a:gd name="T32" fmla="*/ 929 w 7590"/>
                <a:gd name="T33" fmla="*/ 7731 h 4119"/>
                <a:gd name="T34" fmla="*/ 1049 w 7590"/>
                <a:gd name="T35" fmla="*/ 7731 h 4119"/>
                <a:gd name="T36" fmla="*/ 0 w 7590"/>
                <a:gd name="T37" fmla="*/ 7731 h 4119"/>
                <a:gd name="T38" fmla="*/ 487 w 7590"/>
                <a:gd name="T39" fmla="*/ 7731 h 4119"/>
                <a:gd name="T40" fmla="*/ 929 w 7590"/>
                <a:gd name="T41" fmla="*/ 6704 h 4119"/>
                <a:gd name="T42" fmla="*/ 3017 w 7590"/>
                <a:gd name="T43" fmla="*/ 6704 h 4119"/>
                <a:gd name="T44" fmla="*/ 0 w 7590"/>
                <a:gd name="T45" fmla="*/ 6704 h 4119"/>
                <a:gd name="T46" fmla="*/ 487 w 7590"/>
                <a:gd name="T47" fmla="*/ 6704 h 4119"/>
                <a:gd name="T48" fmla="*/ 929 w 7590"/>
                <a:gd name="T49" fmla="*/ 5672 h 4119"/>
                <a:gd name="T50" fmla="*/ 3017 w 7590"/>
                <a:gd name="T51" fmla="*/ 5672 h 4119"/>
                <a:gd name="T52" fmla="*/ 0 w 7590"/>
                <a:gd name="T53" fmla="*/ 5672 h 4119"/>
                <a:gd name="T54" fmla="*/ 487 w 7590"/>
                <a:gd name="T55" fmla="*/ 5672 h 4119"/>
                <a:gd name="T56" fmla="*/ 929 w 7590"/>
                <a:gd name="T57" fmla="*/ 4644 h 4119"/>
                <a:gd name="T58" fmla="*/ 3017 w 7590"/>
                <a:gd name="T59" fmla="*/ 4644 h 4119"/>
                <a:gd name="T60" fmla="*/ 0 w 7590"/>
                <a:gd name="T61" fmla="*/ 4644 h 4119"/>
                <a:gd name="T62" fmla="*/ 487 w 7590"/>
                <a:gd name="T63" fmla="*/ 4644 h 4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90" h="4119">
                  <a:moveTo>
                    <a:pt x="7106" y="4119"/>
                  </a:moveTo>
                  <a:lnTo>
                    <a:pt x="7589" y="4119"/>
                  </a:lnTo>
                  <a:moveTo>
                    <a:pt x="6545" y="4119"/>
                  </a:moveTo>
                  <a:lnTo>
                    <a:pt x="6665" y="4119"/>
                  </a:lnTo>
                  <a:moveTo>
                    <a:pt x="5988" y="4119"/>
                  </a:moveTo>
                  <a:lnTo>
                    <a:pt x="6108" y="4119"/>
                  </a:lnTo>
                  <a:moveTo>
                    <a:pt x="4577" y="4119"/>
                  </a:moveTo>
                  <a:lnTo>
                    <a:pt x="5546" y="4119"/>
                  </a:lnTo>
                  <a:moveTo>
                    <a:pt x="3458" y="4119"/>
                  </a:moveTo>
                  <a:lnTo>
                    <a:pt x="3578" y="4119"/>
                  </a:lnTo>
                  <a:moveTo>
                    <a:pt x="2047" y="4119"/>
                  </a:moveTo>
                  <a:lnTo>
                    <a:pt x="3017" y="4119"/>
                  </a:lnTo>
                  <a:moveTo>
                    <a:pt x="929" y="4119"/>
                  </a:moveTo>
                  <a:lnTo>
                    <a:pt x="1049" y="4119"/>
                  </a:lnTo>
                  <a:moveTo>
                    <a:pt x="0" y="4119"/>
                  </a:moveTo>
                  <a:lnTo>
                    <a:pt x="487" y="4119"/>
                  </a:lnTo>
                  <a:moveTo>
                    <a:pt x="929" y="3087"/>
                  </a:moveTo>
                  <a:lnTo>
                    <a:pt x="1049" y="3087"/>
                  </a:lnTo>
                  <a:moveTo>
                    <a:pt x="0" y="3087"/>
                  </a:moveTo>
                  <a:lnTo>
                    <a:pt x="487" y="3087"/>
                  </a:lnTo>
                  <a:moveTo>
                    <a:pt x="929" y="2060"/>
                  </a:moveTo>
                  <a:lnTo>
                    <a:pt x="3017" y="2060"/>
                  </a:lnTo>
                  <a:moveTo>
                    <a:pt x="0" y="2060"/>
                  </a:moveTo>
                  <a:lnTo>
                    <a:pt x="487" y="2060"/>
                  </a:lnTo>
                  <a:moveTo>
                    <a:pt x="929" y="1028"/>
                  </a:moveTo>
                  <a:lnTo>
                    <a:pt x="3017" y="1028"/>
                  </a:lnTo>
                  <a:moveTo>
                    <a:pt x="0" y="1028"/>
                  </a:moveTo>
                  <a:lnTo>
                    <a:pt x="487" y="1028"/>
                  </a:lnTo>
                  <a:moveTo>
                    <a:pt x="929" y="0"/>
                  </a:moveTo>
                  <a:lnTo>
                    <a:pt x="3017" y="0"/>
                  </a:lnTo>
                  <a:moveTo>
                    <a:pt x="0" y="0"/>
                  </a:moveTo>
                  <a:lnTo>
                    <a:pt x="487"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cxnSp>
          <p:nvCxnSpPr>
            <p:cNvPr id="7" name=" 290">
              <a:extLst>
                <a:ext uri="{FF2B5EF4-FFF2-40B4-BE49-F238E27FC236}">
                  <a16:creationId xmlns:a16="http://schemas.microsoft.com/office/drawing/2014/main" id="{06E935AF-F65C-4E96-AC30-D844F8B736DF}"/>
                </a:ext>
              </a:extLst>
            </p:cNvPr>
            <p:cNvCxnSpPr>
              <a:cxnSpLocks/>
            </p:cNvCxnSpPr>
            <p:nvPr/>
          </p:nvCxnSpPr>
          <p:spPr bwMode="auto">
            <a:xfrm>
              <a:off x="2808" y="3612"/>
              <a:ext cx="7589" cy="0"/>
            </a:xfrm>
            <a:prstGeom prst="line">
              <a:avLst/>
            </a:prstGeom>
            <a:noFill/>
            <a:ln w="9144">
              <a:solidFill>
                <a:srgbClr val="D9D9D9"/>
              </a:solidFill>
              <a:round/>
              <a:headEnd/>
              <a:tailEnd/>
            </a:ln>
            <a:extLst>
              <a:ext uri="{909E8E84-426E-40DD-AFC4-6F175D3DCCD1}">
                <a14:hiddenFill xmlns:a14="http://schemas.microsoft.com/office/drawing/2010/main">
                  <a:noFill/>
                </a14:hiddenFill>
              </a:ext>
            </a:extLst>
          </p:spPr>
        </p:cxnSp>
        <p:sp>
          <p:nvSpPr>
            <p:cNvPr id="8" name=" 289">
              <a:extLst>
                <a:ext uri="{FF2B5EF4-FFF2-40B4-BE49-F238E27FC236}">
                  <a16:creationId xmlns:a16="http://schemas.microsoft.com/office/drawing/2014/main" id="{A471C837-22F2-4276-8218-89D7824B194A}"/>
                </a:ext>
              </a:extLst>
            </p:cNvPr>
            <p:cNvSpPr>
              <a:spLocks/>
            </p:cNvSpPr>
            <p:nvPr/>
          </p:nvSpPr>
          <p:spPr bwMode="auto">
            <a:xfrm>
              <a:off x="3295" y="3614"/>
              <a:ext cx="442" cy="6178"/>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9" name=" 288">
              <a:extLst>
                <a:ext uri="{FF2B5EF4-FFF2-40B4-BE49-F238E27FC236}">
                  <a16:creationId xmlns:a16="http://schemas.microsoft.com/office/drawing/2014/main" id="{805F26EA-AE83-4124-A0A1-A0D0E70D833A}"/>
                </a:ext>
              </a:extLst>
            </p:cNvPr>
            <p:cNvSpPr>
              <a:spLocks/>
            </p:cNvSpPr>
            <p:nvPr/>
          </p:nvSpPr>
          <p:spPr bwMode="auto">
            <a:xfrm>
              <a:off x="4855" y="4644"/>
              <a:ext cx="3500" cy="3087"/>
            </a:xfrm>
            <a:custGeom>
              <a:avLst/>
              <a:gdLst>
                <a:gd name="T0" fmla="*/ 1411 w 3500"/>
                <a:gd name="T1" fmla="*/ 7731 h 3087"/>
                <a:gd name="T2" fmla="*/ 1531 w 3500"/>
                <a:gd name="T3" fmla="*/ 7731 h 3087"/>
                <a:gd name="T4" fmla="*/ 0 w 3500"/>
                <a:gd name="T5" fmla="*/ 7731 h 3087"/>
                <a:gd name="T6" fmla="*/ 970 w 3500"/>
                <a:gd name="T7" fmla="*/ 7731 h 3087"/>
                <a:gd name="T8" fmla="*/ 1411 w 3500"/>
                <a:gd name="T9" fmla="*/ 6704 h 3087"/>
                <a:gd name="T10" fmla="*/ 1531 w 3500"/>
                <a:gd name="T11" fmla="*/ 6704 h 3087"/>
                <a:gd name="T12" fmla="*/ 1411 w 3500"/>
                <a:gd name="T13" fmla="*/ 5672 h 3087"/>
                <a:gd name="T14" fmla="*/ 3499 w 3500"/>
                <a:gd name="T15" fmla="*/ 5672 h 3087"/>
                <a:gd name="T16" fmla="*/ 1411 w 3500"/>
                <a:gd name="T17" fmla="*/ 4644 h 3087"/>
                <a:gd name="T18" fmla="*/ 3499 w 3500"/>
                <a:gd name="T19" fmla="*/ 4644 h 30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00" h="3087">
                  <a:moveTo>
                    <a:pt x="1411" y="3087"/>
                  </a:moveTo>
                  <a:lnTo>
                    <a:pt x="1531" y="3087"/>
                  </a:lnTo>
                  <a:moveTo>
                    <a:pt x="0" y="3087"/>
                  </a:moveTo>
                  <a:lnTo>
                    <a:pt x="970" y="3087"/>
                  </a:lnTo>
                  <a:moveTo>
                    <a:pt x="1411" y="2060"/>
                  </a:moveTo>
                  <a:lnTo>
                    <a:pt x="1531" y="2060"/>
                  </a:lnTo>
                  <a:moveTo>
                    <a:pt x="1411" y="1028"/>
                  </a:moveTo>
                  <a:lnTo>
                    <a:pt x="3499" y="1028"/>
                  </a:lnTo>
                  <a:moveTo>
                    <a:pt x="1411" y="0"/>
                  </a:moveTo>
                  <a:lnTo>
                    <a:pt x="3499"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0" name=" 287">
              <a:extLst>
                <a:ext uri="{FF2B5EF4-FFF2-40B4-BE49-F238E27FC236}">
                  <a16:creationId xmlns:a16="http://schemas.microsoft.com/office/drawing/2014/main" id="{EA58701E-6592-4A63-96B5-D643D16E90E7}"/>
                </a:ext>
              </a:extLst>
            </p:cNvPr>
            <p:cNvSpPr>
              <a:spLocks/>
            </p:cNvSpPr>
            <p:nvPr/>
          </p:nvSpPr>
          <p:spPr bwMode="auto">
            <a:xfrm>
              <a:off x="5824" y="4306"/>
              <a:ext cx="442" cy="5487"/>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1" name=" 286">
              <a:extLst>
                <a:ext uri="{FF2B5EF4-FFF2-40B4-BE49-F238E27FC236}">
                  <a16:creationId xmlns:a16="http://schemas.microsoft.com/office/drawing/2014/main" id="{232759AF-BE68-44C2-B72A-0017F2060753}"/>
                </a:ext>
              </a:extLst>
            </p:cNvPr>
            <p:cNvSpPr>
              <a:spLocks/>
            </p:cNvSpPr>
            <p:nvPr/>
          </p:nvSpPr>
          <p:spPr bwMode="auto">
            <a:xfrm>
              <a:off x="7384" y="4644"/>
              <a:ext cx="1532" cy="3087"/>
            </a:xfrm>
            <a:custGeom>
              <a:avLst/>
              <a:gdLst>
                <a:gd name="T0" fmla="*/ 1411 w 1532"/>
                <a:gd name="T1" fmla="*/ 7731 h 3087"/>
                <a:gd name="T2" fmla="*/ 1531 w 1532"/>
                <a:gd name="T3" fmla="*/ 7731 h 3087"/>
                <a:gd name="T4" fmla="*/ 0 w 1532"/>
                <a:gd name="T5" fmla="*/ 7731 h 3087"/>
                <a:gd name="T6" fmla="*/ 969 w 1532"/>
                <a:gd name="T7" fmla="*/ 7731 h 3087"/>
                <a:gd name="T8" fmla="*/ 1411 w 1532"/>
                <a:gd name="T9" fmla="*/ 6704 h 3087"/>
                <a:gd name="T10" fmla="*/ 1531 w 1532"/>
                <a:gd name="T11" fmla="*/ 6704 h 3087"/>
                <a:gd name="T12" fmla="*/ 0 w 1532"/>
                <a:gd name="T13" fmla="*/ 6704 h 3087"/>
                <a:gd name="T14" fmla="*/ 969 w 1532"/>
                <a:gd name="T15" fmla="*/ 6704 h 3087"/>
                <a:gd name="T16" fmla="*/ 1411 w 1532"/>
                <a:gd name="T17" fmla="*/ 5672 h 3087"/>
                <a:gd name="T18" fmla="*/ 1531 w 1532"/>
                <a:gd name="T19" fmla="*/ 5672 h 3087"/>
                <a:gd name="T20" fmla="*/ 1411 w 1532"/>
                <a:gd name="T21" fmla="*/ 4644 h 3087"/>
                <a:gd name="T22" fmla="*/ 1531 w 1532"/>
                <a:gd name="T23" fmla="*/ 4644 h 30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32" h="3087">
                  <a:moveTo>
                    <a:pt x="1411" y="3087"/>
                  </a:moveTo>
                  <a:lnTo>
                    <a:pt x="1531" y="3087"/>
                  </a:lnTo>
                  <a:moveTo>
                    <a:pt x="0" y="3087"/>
                  </a:moveTo>
                  <a:lnTo>
                    <a:pt x="969" y="3087"/>
                  </a:lnTo>
                  <a:moveTo>
                    <a:pt x="1411" y="2060"/>
                  </a:moveTo>
                  <a:lnTo>
                    <a:pt x="1531" y="2060"/>
                  </a:lnTo>
                  <a:moveTo>
                    <a:pt x="0" y="2060"/>
                  </a:moveTo>
                  <a:lnTo>
                    <a:pt x="969" y="2060"/>
                  </a:lnTo>
                  <a:moveTo>
                    <a:pt x="1411" y="1028"/>
                  </a:moveTo>
                  <a:lnTo>
                    <a:pt x="1531" y="1028"/>
                  </a:lnTo>
                  <a:moveTo>
                    <a:pt x="1411" y="0"/>
                  </a:moveTo>
                  <a:lnTo>
                    <a:pt x="1531"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2" name=" 285">
              <a:extLst>
                <a:ext uri="{FF2B5EF4-FFF2-40B4-BE49-F238E27FC236}">
                  <a16:creationId xmlns:a16="http://schemas.microsoft.com/office/drawing/2014/main" id="{2737DE4B-1215-4CB6-81DB-A51079F555E2}"/>
                </a:ext>
              </a:extLst>
            </p:cNvPr>
            <p:cNvSpPr>
              <a:spLocks/>
            </p:cNvSpPr>
            <p:nvPr/>
          </p:nvSpPr>
          <p:spPr bwMode="auto">
            <a:xfrm>
              <a:off x="8354" y="4306"/>
              <a:ext cx="442" cy="5487"/>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3" name=" 284">
              <a:extLst>
                <a:ext uri="{FF2B5EF4-FFF2-40B4-BE49-F238E27FC236}">
                  <a16:creationId xmlns:a16="http://schemas.microsoft.com/office/drawing/2014/main" id="{D2E9C578-6E40-45BA-B542-B757C40ADA4F}"/>
                </a:ext>
              </a:extLst>
            </p:cNvPr>
            <p:cNvSpPr>
              <a:spLocks/>
            </p:cNvSpPr>
            <p:nvPr/>
          </p:nvSpPr>
          <p:spPr bwMode="auto">
            <a:xfrm>
              <a:off x="4293" y="7730"/>
              <a:ext cx="120" cy="1033"/>
            </a:xfrm>
            <a:custGeom>
              <a:avLst/>
              <a:gdLst>
                <a:gd name="T0" fmla="*/ 0 w 120"/>
                <a:gd name="T1" fmla="*/ 8763 h 1033"/>
                <a:gd name="T2" fmla="*/ 120 w 120"/>
                <a:gd name="T3" fmla="*/ 8763 h 1033"/>
                <a:gd name="T4" fmla="*/ 0 w 120"/>
                <a:gd name="T5" fmla="*/ 7731 h 1033"/>
                <a:gd name="T6" fmla="*/ 120 w 120"/>
                <a:gd name="T7" fmla="*/ 7731 h 10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033">
                  <a:moveTo>
                    <a:pt x="0" y="1032"/>
                  </a:moveTo>
                  <a:lnTo>
                    <a:pt x="120" y="1032"/>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4" name=" 283">
              <a:extLst>
                <a:ext uri="{FF2B5EF4-FFF2-40B4-BE49-F238E27FC236}">
                  <a16:creationId xmlns:a16="http://schemas.microsoft.com/office/drawing/2014/main" id="{C96600AF-6475-44F2-8D9D-ABA75D86502C}"/>
                </a:ext>
              </a:extLst>
            </p:cNvPr>
            <p:cNvSpPr>
              <a:spLocks/>
            </p:cNvSpPr>
            <p:nvPr/>
          </p:nvSpPr>
          <p:spPr bwMode="auto">
            <a:xfrm>
              <a:off x="3856" y="7459"/>
              <a:ext cx="437" cy="233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5" name=" 282">
              <a:extLst>
                <a:ext uri="{FF2B5EF4-FFF2-40B4-BE49-F238E27FC236}">
                  <a16:creationId xmlns:a16="http://schemas.microsoft.com/office/drawing/2014/main" id="{1D72F71E-BD6E-43AE-B755-B7427F5E8DE5}"/>
                </a:ext>
              </a:extLst>
            </p:cNvPr>
            <p:cNvSpPr>
              <a:spLocks/>
            </p:cNvSpPr>
            <p:nvPr/>
          </p:nvSpPr>
          <p:spPr bwMode="auto">
            <a:xfrm>
              <a:off x="6823" y="6703"/>
              <a:ext cx="120" cy="2060"/>
            </a:xfrm>
            <a:custGeom>
              <a:avLst/>
              <a:gdLst>
                <a:gd name="T0" fmla="*/ 0 w 120"/>
                <a:gd name="T1" fmla="*/ 8763 h 2060"/>
                <a:gd name="T2" fmla="*/ 120 w 120"/>
                <a:gd name="T3" fmla="*/ 8763 h 2060"/>
                <a:gd name="T4" fmla="*/ 0 w 120"/>
                <a:gd name="T5" fmla="*/ 7731 h 2060"/>
                <a:gd name="T6" fmla="*/ 120 w 120"/>
                <a:gd name="T7" fmla="*/ 7731 h 2060"/>
                <a:gd name="T8" fmla="*/ 0 w 120"/>
                <a:gd name="T9" fmla="*/ 6704 h 2060"/>
                <a:gd name="T10" fmla="*/ 120 w 120"/>
                <a:gd name="T11" fmla="*/ 6704 h 20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2060">
                  <a:moveTo>
                    <a:pt x="0" y="2059"/>
                  </a:moveTo>
                  <a:lnTo>
                    <a:pt x="120" y="2059"/>
                  </a:lnTo>
                  <a:moveTo>
                    <a:pt x="0" y="1027"/>
                  </a:moveTo>
                  <a:lnTo>
                    <a:pt x="120" y="1027"/>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6" name=" 281">
              <a:extLst>
                <a:ext uri="{FF2B5EF4-FFF2-40B4-BE49-F238E27FC236}">
                  <a16:creationId xmlns:a16="http://schemas.microsoft.com/office/drawing/2014/main" id="{0AA72DE0-0D66-4116-88FC-81244CBB3215}"/>
                </a:ext>
              </a:extLst>
            </p:cNvPr>
            <p:cNvSpPr>
              <a:spLocks/>
            </p:cNvSpPr>
            <p:nvPr/>
          </p:nvSpPr>
          <p:spPr bwMode="auto">
            <a:xfrm>
              <a:off x="6386" y="6226"/>
              <a:ext cx="437" cy="356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7" name=" 280">
              <a:extLst>
                <a:ext uri="{FF2B5EF4-FFF2-40B4-BE49-F238E27FC236}">
                  <a16:creationId xmlns:a16="http://schemas.microsoft.com/office/drawing/2014/main" id="{2D25C783-9E29-4A09-ABA1-6698CA3D159A}"/>
                </a:ext>
              </a:extLst>
            </p:cNvPr>
            <p:cNvSpPr>
              <a:spLocks/>
            </p:cNvSpPr>
            <p:nvPr/>
          </p:nvSpPr>
          <p:spPr bwMode="auto">
            <a:xfrm>
              <a:off x="9352" y="4644"/>
              <a:ext cx="120" cy="3087"/>
            </a:xfrm>
            <a:custGeom>
              <a:avLst/>
              <a:gdLst>
                <a:gd name="T0" fmla="*/ 0 w 120"/>
                <a:gd name="T1" fmla="*/ 7731 h 3087"/>
                <a:gd name="T2" fmla="*/ 120 w 120"/>
                <a:gd name="T3" fmla="*/ 7731 h 3087"/>
                <a:gd name="T4" fmla="*/ 0 w 120"/>
                <a:gd name="T5" fmla="*/ 6704 h 3087"/>
                <a:gd name="T6" fmla="*/ 120 w 120"/>
                <a:gd name="T7" fmla="*/ 6704 h 3087"/>
                <a:gd name="T8" fmla="*/ 0 w 120"/>
                <a:gd name="T9" fmla="*/ 5672 h 3087"/>
                <a:gd name="T10" fmla="*/ 120 w 120"/>
                <a:gd name="T11" fmla="*/ 5672 h 3087"/>
                <a:gd name="T12" fmla="*/ 0 w 120"/>
                <a:gd name="T13" fmla="*/ 4644 h 3087"/>
                <a:gd name="T14" fmla="*/ 120 w 120"/>
                <a:gd name="T15" fmla="*/ 4644 h 30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 h="3087">
                  <a:moveTo>
                    <a:pt x="0" y="3087"/>
                  </a:moveTo>
                  <a:lnTo>
                    <a:pt x="120" y="3087"/>
                  </a:lnTo>
                  <a:moveTo>
                    <a:pt x="0" y="2060"/>
                  </a:moveTo>
                  <a:lnTo>
                    <a:pt x="120" y="2060"/>
                  </a:lnTo>
                  <a:moveTo>
                    <a:pt x="0" y="1028"/>
                  </a:moveTo>
                  <a:lnTo>
                    <a:pt x="120" y="1028"/>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8" name=" 279">
              <a:extLst>
                <a:ext uri="{FF2B5EF4-FFF2-40B4-BE49-F238E27FC236}">
                  <a16:creationId xmlns:a16="http://schemas.microsoft.com/office/drawing/2014/main" id="{11CEDF54-A4A8-48BC-A11C-927B6ED1307D}"/>
                </a:ext>
              </a:extLst>
            </p:cNvPr>
            <p:cNvSpPr>
              <a:spLocks/>
            </p:cNvSpPr>
            <p:nvPr/>
          </p:nvSpPr>
          <p:spPr bwMode="auto">
            <a:xfrm>
              <a:off x="8915" y="3998"/>
              <a:ext cx="437" cy="579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9" name=" 278">
              <a:extLst>
                <a:ext uri="{FF2B5EF4-FFF2-40B4-BE49-F238E27FC236}">
                  <a16:creationId xmlns:a16="http://schemas.microsoft.com/office/drawing/2014/main" id="{24F5CEDB-23AB-4BF0-8C31-8571ADD770B9}"/>
                </a:ext>
              </a:extLst>
            </p:cNvPr>
            <p:cNvSpPr>
              <a:spLocks/>
            </p:cNvSpPr>
            <p:nvPr/>
          </p:nvSpPr>
          <p:spPr bwMode="auto">
            <a:xfrm>
              <a:off x="4413" y="6245"/>
              <a:ext cx="2972" cy="3548"/>
            </a:xfrm>
            <a:custGeom>
              <a:avLst/>
              <a:gdLst>
                <a:gd name="T0" fmla="*/ 442 w 2972"/>
                <a:gd name="T1" fmla="*/ 7421 h 3548"/>
                <a:gd name="T2" fmla="*/ 0 w 2972"/>
                <a:gd name="T3" fmla="*/ 7421 h 3548"/>
                <a:gd name="T4" fmla="*/ 0 w 2972"/>
                <a:gd name="T5" fmla="*/ 9793 h 3548"/>
                <a:gd name="T6" fmla="*/ 442 w 2972"/>
                <a:gd name="T7" fmla="*/ 9793 h 3548"/>
                <a:gd name="T8" fmla="*/ 442 w 2972"/>
                <a:gd name="T9" fmla="*/ 7421 h 3548"/>
                <a:gd name="T10" fmla="*/ 2972 w 2972"/>
                <a:gd name="T11" fmla="*/ 6245 h 3548"/>
                <a:gd name="T12" fmla="*/ 2530 w 2972"/>
                <a:gd name="T13" fmla="*/ 6245 h 3548"/>
                <a:gd name="T14" fmla="*/ 2530 w 2972"/>
                <a:gd name="T15" fmla="*/ 9793 h 3548"/>
                <a:gd name="T16" fmla="*/ 2972 w 2972"/>
                <a:gd name="T17" fmla="*/ 9793 h 3548"/>
                <a:gd name="T18" fmla="*/ 2972 w 2972"/>
                <a:gd name="T19" fmla="*/ 6245 h 35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72" h="3548">
                  <a:moveTo>
                    <a:pt x="442" y="1176"/>
                  </a:moveTo>
                  <a:lnTo>
                    <a:pt x="0" y="1176"/>
                  </a:lnTo>
                  <a:lnTo>
                    <a:pt x="0" y="3548"/>
                  </a:lnTo>
                  <a:lnTo>
                    <a:pt x="442" y="3548"/>
                  </a:lnTo>
                  <a:lnTo>
                    <a:pt x="442" y="1176"/>
                  </a:lnTo>
                  <a:moveTo>
                    <a:pt x="2972" y="0"/>
                  </a:moveTo>
                  <a:lnTo>
                    <a:pt x="2530" y="0"/>
                  </a:lnTo>
                  <a:lnTo>
                    <a:pt x="2530" y="3548"/>
                  </a:lnTo>
                  <a:lnTo>
                    <a:pt x="2972" y="3548"/>
                  </a:lnTo>
                  <a:lnTo>
                    <a:pt x="2972" y="0"/>
                  </a:lnTo>
                </a:path>
              </a:pathLst>
            </a:custGeom>
            <a:solidFill>
              <a:srgbClr val="6FAC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N"/>
            </a:p>
          </p:txBody>
        </p:sp>
        <p:sp>
          <p:nvSpPr>
            <p:cNvPr id="20" name=" 277">
              <a:extLst>
                <a:ext uri="{FF2B5EF4-FFF2-40B4-BE49-F238E27FC236}">
                  <a16:creationId xmlns:a16="http://schemas.microsoft.com/office/drawing/2014/main" id="{0C518661-36FC-4AC9-AEE6-E24AA21D7373}"/>
                </a:ext>
              </a:extLst>
            </p:cNvPr>
            <p:cNvSpPr>
              <a:spLocks/>
            </p:cNvSpPr>
            <p:nvPr/>
          </p:nvSpPr>
          <p:spPr bwMode="auto">
            <a:xfrm>
              <a:off x="9914" y="4644"/>
              <a:ext cx="483" cy="3087"/>
            </a:xfrm>
            <a:custGeom>
              <a:avLst/>
              <a:gdLst>
                <a:gd name="T0" fmla="*/ 0 w 483"/>
                <a:gd name="T1" fmla="*/ 7731 h 3087"/>
                <a:gd name="T2" fmla="*/ 483 w 483"/>
                <a:gd name="T3" fmla="*/ 7731 h 3087"/>
                <a:gd name="T4" fmla="*/ 0 w 483"/>
                <a:gd name="T5" fmla="*/ 6704 h 3087"/>
                <a:gd name="T6" fmla="*/ 483 w 483"/>
                <a:gd name="T7" fmla="*/ 6704 h 3087"/>
                <a:gd name="T8" fmla="*/ 0 w 483"/>
                <a:gd name="T9" fmla="*/ 5672 h 3087"/>
                <a:gd name="T10" fmla="*/ 483 w 483"/>
                <a:gd name="T11" fmla="*/ 5672 h 3087"/>
                <a:gd name="T12" fmla="*/ 0 w 483"/>
                <a:gd name="T13" fmla="*/ 4644 h 3087"/>
                <a:gd name="T14" fmla="*/ 483 w 483"/>
                <a:gd name="T15" fmla="*/ 4644 h 30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3" h="3087">
                  <a:moveTo>
                    <a:pt x="0" y="3087"/>
                  </a:moveTo>
                  <a:lnTo>
                    <a:pt x="483" y="3087"/>
                  </a:lnTo>
                  <a:moveTo>
                    <a:pt x="0" y="2060"/>
                  </a:moveTo>
                  <a:lnTo>
                    <a:pt x="483" y="2060"/>
                  </a:lnTo>
                  <a:moveTo>
                    <a:pt x="0" y="1028"/>
                  </a:moveTo>
                  <a:lnTo>
                    <a:pt x="483" y="1028"/>
                  </a:lnTo>
                  <a:moveTo>
                    <a:pt x="0" y="0"/>
                  </a:moveTo>
                  <a:lnTo>
                    <a:pt x="483"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1" name=" 276">
              <a:extLst>
                <a:ext uri="{FF2B5EF4-FFF2-40B4-BE49-F238E27FC236}">
                  <a16:creationId xmlns:a16="http://schemas.microsoft.com/office/drawing/2014/main" id="{99A51684-8EA2-4707-B99E-8965129E84AA}"/>
                </a:ext>
              </a:extLst>
            </p:cNvPr>
            <p:cNvSpPr>
              <a:spLocks/>
            </p:cNvSpPr>
            <p:nvPr/>
          </p:nvSpPr>
          <p:spPr bwMode="auto">
            <a:xfrm>
              <a:off x="9472" y="4013"/>
              <a:ext cx="442" cy="5780"/>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2" name=" 275">
              <a:extLst>
                <a:ext uri="{FF2B5EF4-FFF2-40B4-BE49-F238E27FC236}">
                  <a16:creationId xmlns:a16="http://schemas.microsoft.com/office/drawing/2014/main" id="{5DACEC1C-DE0F-466D-8EFD-882785348BC0}"/>
                </a:ext>
              </a:extLst>
            </p:cNvPr>
            <p:cNvSpPr>
              <a:spLocks/>
            </p:cNvSpPr>
            <p:nvPr/>
          </p:nvSpPr>
          <p:spPr bwMode="auto">
            <a:xfrm>
              <a:off x="650" y="7033"/>
              <a:ext cx="7589" cy="7205"/>
            </a:xfrm>
            <a:custGeom>
              <a:avLst/>
              <a:gdLst>
                <a:gd name="T0" fmla="*/ 2158 w 7589"/>
                <a:gd name="T1" fmla="*/ 9790 h 7205"/>
                <a:gd name="T2" fmla="*/ 9747 w 7589"/>
                <a:gd name="T3" fmla="*/ 9790 h 7205"/>
                <a:gd name="T4" fmla="*/ 2158 w 7589"/>
                <a:gd name="T5" fmla="*/ 2585 h 7205"/>
                <a:gd name="T6" fmla="*/ 9747 w 7589"/>
                <a:gd name="T7" fmla="*/ 2585 h 72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9" h="7205">
                  <a:moveTo>
                    <a:pt x="2158" y="2757"/>
                  </a:moveTo>
                  <a:lnTo>
                    <a:pt x="9747" y="2757"/>
                  </a:lnTo>
                  <a:moveTo>
                    <a:pt x="2158" y="-4448"/>
                  </a:moveTo>
                  <a:lnTo>
                    <a:pt x="9747" y="-4448"/>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3" name=" 274">
              <a:extLst>
                <a:ext uri="{FF2B5EF4-FFF2-40B4-BE49-F238E27FC236}">
                  <a16:creationId xmlns:a16="http://schemas.microsoft.com/office/drawing/2014/main" id="{C6BC026C-4E87-49C5-85E7-D3A1648E90C1}"/>
                </a:ext>
              </a:extLst>
            </p:cNvPr>
            <p:cNvSpPr>
              <a:spLocks/>
            </p:cNvSpPr>
            <p:nvPr/>
          </p:nvSpPr>
          <p:spPr bwMode="auto">
            <a:xfrm>
              <a:off x="4629" y="9970"/>
              <a:ext cx="101" cy="96"/>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4" name=" 273">
              <a:extLst>
                <a:ext uri="{FF2B5EF4-FFF2-40B4-BE49-F238E27FC236}">
                  <a16:creationId xmlns:a16="http://schemas.microsoft.com/office/drawing/2014/main" id="{6BB1A0F4-EF74-41AD-925D-C7575E4BE502}"/>
                </a:ext>
              </a:extLst>
            </p:cNvPr>
            <p:cNvSpPr>
              <a:spLocks/>
            </p:cNvSpPr>
            <p:nvPr/>
          </p:nvSpPr>
          <p:spPr bwMode="auto">
            <a:xfrm>
              <a:off x="5579" y="9970"/>
              <a:ext cx="101" cy="9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5" name=" 272">
              <a:extLst>
                <a:ext uri="{FF2B5EF4-FFF2-40B4-BE49-F238E27FC236}">
                  <a16:creationId xmlns:a16="http://schemas.microsoft.com/office/drawing/2014/main" id="{61847565-F335-4843-B798-9632C1C31062}"/>
                </a:ext>
              </a:extLst>
            </p:cNvPr>
            <p:cNvSpPr>
              <a:spLocks/>
            </p:cNvSpPr>
            <p:nvPr/>
          </p:nvSpPr>
          <p:spPr bwMode="auto">
            <a:xfrm>
              <a:off x="6607" y="9970"/>
              <a:ext cx="101" cy="96"/>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6" name=" 271">
              <a:extLst>
                <a:ext uri="{FF2B5EF4-FFF2-40B4-BE49-F238E27FC236}">
                  <a16:creationId xmlns:a16="http://schemas.microsoft.com/office/drawing/2014/main" id="{75850E4A-B4A1-48DC-8BC3-F8E6304EEE1C}"/>
                </a:ext>
              </a:extLst>
            </p:cNvPr>
            <p:cNvSpPr>
              <a:spLocks/>
            </p:cNvSpPr>
            <p:nvPr/>
          </p:nvSpPr>
          <p:spPr bwMode="auto">
            <a:xfrm>
              <a:off x="2241" y="1879"/>
              <a:ext cx="8161" cy="8429"/>
            </a:xfrm>
            <a:prstGeom prst="rect">
              <a:avLst/>
            </a:prstGeom>
            <a:noFill/>
            <a:ln w="9144">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7" name=" 270">
              <a:extLst>
                <a:ext uri="{FF2B5EF4-FFF2-40B4-BE49-F238E27FC236}">
                  <a16:creationId xmlns:a16="http://schemas.microsoft.com/office/drawing/2014/main" id="{C75E36DB-A8E5-4F7F-8CE9-33004F55CB35}"/>
                </a:ext>
              </a:extLst>
            </p:cNvPr>
            <p:cNvSpPr txBox="1">
              <a:spLocks/>
            </p:cNvSpPr>
            <p:nvPr/>
          </p:nvSpPr>
          <p:spPr bwMode="auto">
            <a:xfrm>
              <a:off x="4600" y="2039"/>
              <a:ext cx="346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30"/>
                </a:lnSpc>
              </a:pPr>
              <a:r>
                <a:rPr lang="en-US" sz="1200" b="1">
                  <a:solidFill>
                    <a:srgbClr val="585858"/>
                  </a:solidFill>
                  <a:effectLst/>
                  <a:latin typeface="Times New Roman" panose="02020603050405020304" pitchFamily="18" charset="0"/>
                  <a:ea typeface="Times New Roman" panose="02020603050405020304" pitchFamily="18" charset="0"/>
                </a:rPr>
                <a:t>SYSTOLIC BLOOD PRESSURE</a:t>
              </a:r>
              <a:endParaRPr lang="en-IN" sz="1100">
                <a:effectLst/>
                <a:latin typeface="Times New Roman" panose="02020603050405020304" pitchFamily="18" charset="0"/>
                <a:ea typeface="Times New Roman" panose="02020603050405020304" pitchFamily="18" charset="0"/>
              </a:endParaRPr>
            </a:p>
          </p:txBody>
        </p:sp>
        <p:sp>
          <p:nvSpPr>
            <p:cNvPr id="28" name=" 269">
              <a:extLst>
                <a:ext uri="{FF2B5EF4-FFF2-40B4-BE49-F238E27FC236}">
                  <a16:creationId xmlns:a16="http://schemas.microsoft.com/office/drawing/2014/main" id="{52D4E3FB-2A99-487E-A6E3-5C5B060FA89B}"/>
                </a:ext>
              </a:extLst>
            </p:cNvPr>
            <p:cNvSpPr txBox="1">
              <a:spLocks/>
            </p:cNvSpPr>
            <p:nvPr/>
          </p:nvSpPr>
          <p:spPr bwMode="auto">
            <a:xfrm>
              <a:off x="2357" y="2503"/>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136</a:t>
              </a:r>
              <a:endParaRPr lang="en-IN" sz="1100">
                <a:effectLst/>
                <a:latin typeface="Times New Roman" panose="02020603050405020304" pitchFamily="18" charset="0"/>
                <a:ea typeface="Times New Roman" panose="02020603050405020304" pitchFamily="18" charset="0"/>
              </a:endParaRPr>
            </a:p>
          </p:txBody>
        </p:sp>
        <p:sp>
          <p:nvSpPr>
            <p:cNvPr id="29" name=" 268">
              <a:extLst>
                <a:ext uri="{FF2B5EF4-FFF2-40B4-BE49-F238E27FC236}">
                  <a16:creationId xmlns:a16="http://schemas.microsoft.com/office/drawing/2014/main" id="{ED3D01C9-67C4-4B30-A936-06A61806A906}"/>
                </a:ext>
              </a:extLst>
            </p:cNvPr>
            <p:cNvSpPr txBox="1">
              <a:spLocks/>
            </p:cNvSpPr>
            <p:nvPr/>
          </p:nvSpPr>
          <p:spPr bwMode="auto">
            <a:xfrm>
              <a:off x="3378" y="3342"/>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134</a:t>
              </a:r>
              <a:endParaRPr lang="en-IN" sz="1100">
                <a:effectLst/>
                <a:latin typeface="Times New Roman" panose="02020603050405020304" pitchFamily="18" charset="0"/>
                <a:ea typeface="Times New Roman" panose="02020603050405020304" pitchFamily="18" charset="0"/>
              </a:endParaRPr>
            </a:p>
          </p:txBody>
        </p:sp>
        <p:sp>
          <p:nvSpPr>
            <p:cNvPr id="30" name=" 267">
              <a:extLst>
                <a:ext uri="{FF2B5EF4-FFF2-40B4-BE49-F238E27FC236}">
                  <a16:creationId xmlns:a16="http://schemas.microsoft.com/office/drawing/2014/main" id="{6B14E044-6E52-4F0B-9CB8-0FC06083B6F9}"/>
                </a:ext>
              </a:extLst>
            </p:cNvPr>
            <p:cNvSpPr txBox="1">
              <a:spLocks/>
            </p:cNvSpPr>
            <p:nvPr/>
          </p:nvSpPr>
          <p:spPr bwMode="auto">
            <a:xfrm>
              <a:off x="2357" y="3532"/>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134</a:t>
              </a:r>
              <a:endParaRPr lang="en-IN" sz="1100">
                <a:effectLst/>
                <a:latin typeface="Times New Roman" panose="02020603050405020304" pitchFamily="18" charset="0"/>
                <a:ea typeface="Times New Roman" panose="02020603050405020304" pitchFamily="18" charset="0"/>
              </a:endParaRPr>
            </a:p>
          </p:txBody>
        </p:sp>
        <p:sp>
          <p:nvSpPr>
            <p:cNvPr id="31" name=" 266">
              <a:extLst>
                <a:ext uri="{FF2B5EF4-FFF2-40B4-BE49-F238E27FC236}">
                  <a16:creationId xmlns:a16="http://schemas.microsoft.com/office/drawing/2014/main" id="{4AF5C53E-0C08-41C9-99A3-C0D5C1B11E35}"/>
                </a:ext>
              </a:extLst>
            </p:cNvPr>
            <p:cNvSpPr txBox="1">
              <a:spLocks/>
            </p:cNvSpPr>
            <p:nvPr/>
          </p:nvSpPr>
          <p:spPr bwMode="auto">
            <a:xfrm>
              <a:off x="8886" y="3723"/>
              <a:ext cx="108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133.26 133.23</a:t>
              </a:r>
              <a:endParaRPr lang="en-IN" sz="1100">
                <a:effectLst/>
                <a:latin typeface="Times New Roman" panose="02020603050405020304" pitchFamily="18" charset="0"/>
                <a:ea typeface="Times New Roman" panose="02020603050405020304" pitchFamily="18" charset="0"/>
              </a:endParaRPr>
            </a:p>
          </p:txBody>
        </p:sp>
        <p:sp>
          <p:nvSpPr>
            <p:cNvPr id="32" name=" 265">
              <a:extLst>
                <a:ext uri="{FF2B5EF4-FFF2-40B4-BE49-F238E27FC236}">
                  <a16:creationId xmlns:a16="http://schemas.microsoft.com/office/drawing/2014/main" id="{A96235E8-DA19-40D9-9960-3FB0F7BB672C}"/>
                </a:ext>
              </a:extLst>
            </p:cNvPr>
            <p:cNvSpPr txBox="1">
              <a:spLocks/>
            </p:cNvSpPr>
            <p:nvPr/>
          </p:nvSpPr>
          <p:spPr bwMode="auto">
            <a:xfrm>
              <a:off x="5793" y="4032"/>
              <a:ext cx="52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132.66</a:t>
              </a:r>
              <a:endParaRPr lang="en-IN" sz="1100">
                <a:effectLst/>
                <a:latin typeface="Times New Roman" panose="02020603050405020304" pitchFamily="18" charset="0"/>
                <a:ea typeface="Times New Roman" panose="02020603050405020304" pitchFamily="18" charset="0"/>
              </a:endParaRPr>
            </a:p>
          </p:txBody>
        </p:sp>
        <p:sp>
          <p:nvSpPr>
            <p:cNvPr id="33" name=" 264">
              <a:extLst>
                <a:ext uri="{FF2B5EF4-FFF2-40B4-BE49-F238E27FC236}">
                  <a16:creationId xmlns:a16="http://schemas.microsoft.com/office/drawing/2014/main" id="{EE3800E0-8814-4BF5-BC0C-E0948773B0E5}"/>
                </a:ext>
              </a:extLst>
            </p:cNvPr>
            <p:cNvSpPr txBox="1">
              <a:spLocks/>
            </p:cNvSpPr>
            <p:nvPr/>
          </p:nvSpPr>
          <p:spPr bwMode="auto">
            <a:xfrm>
              <a:off x="8325" y="4032"/>
              <a:ext cx="52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132.66</a:t>
              </a:r>
              <a:endParaRPr lang="en-IN" sz="1100">
                <a:effectLst/>
                <a:latin typeface="Times New Roman" panose="02020603050405020304" pitchFamily="18" charset="0"/>
                <a:ea typeface="Times New Roman" panose="02020603050405020304" pitchFamily="18" charset="0"/>
              </a:endParaRPr>
            </a:p>
          </p:txBody>
        </p:sp>
        <p:sp>
          <p:nvSpPr>
            <p:cNvPr id="34" name=" 263">
              <a:extLst>
                <a:ext uri="{FF2B5EF4-FFF2-40B4-BE49-F238E27FC236}">
                  <a16:creationId xmlns:a16="http://schemas.microsoft.com/office/drawing/2014/main" id="{E58EA315-B03E-432D-B65A-42772198B2A6}"/>
                </a:ext>
              </a:extLst>
            </p:cNvPr>
            <p:cNvSpPr txBox="1">
              <a:spLocks/>
            </p:cNvSpPr>
            <p:nvPr/>
          </p:nvSpPr>
          <p:spPr bwMode="auto">
            <a:xfrm>
              <a:off x="2357" y="4562"/>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IN" sz="1100">
                <a:effectLst/>
                <a:latin typeface="Times New Roman" panose="02020603050405020304" pitchFamily="18" charset="0"/>
                <a:ea typeface="Times New Roman" panose="02020603050405020304" pitchFamily="18" charset="0"/>
              </a:endParaRPr>
            </a:p>
          </p:txBody>
        </p:sp>
        <p:sp>
          <p:nvSpPr>
            <p:cNvPr id="35" name=" 262">
              <a:extLst>
                <a:ext uri="{FF2B5EF4-FFF2-40B4-BE49-F238E27FC236}">
                  <a16:creationId xmlns:a16="http://schemas.microsoft.com/office/drawing/2014/main" id="{EC87848C-C6F2-4819-BD70-4046556203BD}"/>
                </a:ext>
              </a:extLst>
            </p:cNvPr>
            <p:cNvSpPr txBox="1">
              <a:spLocks/>
            </p:cNvSpPr>
            <p:nvPr/>
          </p:nvSpPr>
          <p:spPr bwMode="auto">
            <a:xfrm>
              <a:off x="2357" y="5592"/>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IN" sz="1100">
                <a:effectLst/>
                <a:latin typeface="Times New Roman" panose="02020603050405020304" pitchFamily="18" charset="0"/>
                <a:ea typeface="Times New Roman" panose="02020603050405020304" pitchFamily="18" charset="0"/>
              </a:endParaRPr>
            </a:p>
          </p:txBody>
        </p:sp>
        <p:sp>
          <p:nvSpPr>
            <p:cNvPr id="36" name=" 261">
              <a:extLst>
                <a:ext uri="{FF2B5EF4-FFF2-40B4-BE49-F238E27FC236}">
                  <a16:creationId xmlns:a16="http://schemas.microsoft.com/office/drawing/2014/main" id="{905F2FB4-2D1A-4B4B-A226-7960CFE7025C}"/>
                </a:ext>
              </a:extLst>
            </p:cNvPr>
            <p:cNvSpPr txBox="1">
              <a:spLocks/>
            </p:cNvSpPr>
            <p:nvPr/>
          </p:nvSpPr>
          <p:spPr bwMode="auto">
            <a:xfrm>
              <a:off x="6355" y="5953"/>
              <a:ext cx="1086"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128.93 128.89</a:t>
              </a:r>
              <a:endParaRPr lang="en-IN" sz="1100">
                <a:effectLst/>
                <a:latin typeface="Times New Roman" panose="02020603050405020304" pitchFamily="18" charset="0"/>
                <a:ea typeface="Times New Roman" panose="02020603050405020304" pitchFamily="18" charset="0"/>
              </a:endParaRPr>
            </a:p>
          </p:txBody>
        </p:sp>
        <p:sp>
          <p:nvSpPr>
            <p:cNvPr id="37" name=" 260">
              <a:extLst>
                <a:ext uri="{FF2B5EF4-FFF2-40B4-BE49-F238E27FC236}">
                  <a16:creationId xmlns:a16="http://schemas.microsoft.com/office/drawing/2014/main" id="{C31BF1F3-24F4-4800-B348-6733D1374B3E}"/>
                </a:ext>
              </a:extLst>
            </p:cNvPr>
            <p:cNvSpPr txBox="1">
              <a:spLocks/>
            </p:cNvSpPr>
            <p:nvPr/>
          </p:nvSpPr>
          <p:spPr bwMode="auto">
            <a:xfrm>
              <a:off x="2357" y="6621"/>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128</a:t>
              </a:r>
              <a:endParaRPr lang="en-IN" sz="1100">
                <a:effectLst/>
                <a:latin typeface="Times New Roman" panose="02020603050405020304" pitchFamily="18" charset="0"/>
                <a:ea typeface="Times New Roman" panose="02020603050405020304" pitchFamily="18" charset="0"/>
              </a:endParaRPr>
            </a:p>
          </p:txBody>
        </p:sp>
        <p:sp>
          <p:nvSpPr>
            <p:cNvPr id="38" name=" 259">
              <a:extLst>
                <a:ext uri="{FF2B5EF4-FFF2-40B4-BE49-F238E27FC236}">
                  <a16:creationId xmlns:a16="http://schemas.microsoft.com/office/drawing/2014/main" id="{0DC3FBD1-1370-47AF-9125-C7F5DB65D15E}"/>
                </a:ext>
              </a:extLst>
            </p:cNvPr>
            <p:cNvSpPr txBox="1">
              <a:spLocks/>
            </p:cNvSpPr>
            <p:nvPr/>
          </p:nvSpPr>
          <p:spPr bwMode="auto">
            <a:xfrm>
              <a:off x="3824" y="7147"/>
              <a:ext cx="108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7800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126.53 126.61</a:t>
              </a:r>
              <a:endParaRPr lang="en-IN" sz="1100">
                <a:effectLst/>
                <a:latin typeface="Times New Roman" panose="02020603050405020304" pitchFamily="18" charset="0"/>
                <a:ea typeface="Times New Roman" panose="02020603050405020304" pitchFamily="18" charset="0"/>
              </a:endParaRPr>
            </a:p>
          </p:txBody>
        </p:sp>
        <p:sp>
          <p:nvSpPr>
            <p:cNvPr id="39" name=" 258">
              <a:extLst>
                <a:ext uri="{FF2B5EF4-FFF2-40B4-BE49-F238E27FC236}">
                  <a16:creationId xmlns:a16="http://schemas.microsoft.com/office/drawing/2014/main" id="{5847374F-8893-490B-930E-7D9EEA5A2246}"/>
                </a:ext>
              </a:extLst>
            </p:cNvPr>
            <p:cNvSpPr txBox="1">
              <a:spLocks/>
            </p:cNvSpPr>
            <p:nvPr/>
          </p:nvSpPr>
          <p:spPr bwMode="auto">
            <a:xfrm>
              <a:off x="2357" y="7651"/>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126</a:t>
              </a:r>
              <a:endParaRPr lang="en-IN" sz="1100">
                <a:effectLst/>
                <a:latin typeface="Times New Roman" panose="02020603050405020304" pitchFamily="18" charset="0"/>
                <a:ea typeface="Times New Roman" panose="02020603050405020304" pitchFamily="18" charset="0"/>
              </a:endParaRPr>
            </a:p>
          </p:txBody>
        </p:sp>
        <p:sp>
          <p:nvSpPr>
            <p:cNvPr id="40" name=" 257">
              <a:extLst>
                <a:ext uri="{FF2B5EF4-FFF2-40B4-BE49-F238E27FC236}">
                  <a16:creationId xmlns:a16="http://schemas.microsoft.com/office/drawing/2014/main" id="{AA6205BD-BBAD-4036-A2BD-C3BFD03286ED}"/>
                </a:ext>
              </a:extLst>
            </p:cNvPr>
            <p:cNvSpPr txBox="1">
              <a:spLocks/>
            </p:cNvSpPr>
            <p:nvPr/>
          </p:nvSpPr>
          <p:spPr bwMode="auto">
            <a:xfrm>
              <a:off x="2357" y="8681"/>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124</a:t>
              </a:r>
              <a:endParaRPr lang="en-IN" sz="1100">
                <a:effectLst/>
                <a:latin typeface="Times New Roman" panose="02020603050405020304" pitchFamily="18" charset="0"/>
                <a:ea typeface="Times New Roman" panose="02020603050405020304" pitchFamily="18" charset="0"/>
              </a:endParaRPr>
            </a:p>
          </p:txBody>
        </p:sp>
        <p:sp>
          <p:nvSpPr>
            <p:cNvPr id="41" name=" 256">
              <a:extLst>
                <a:ext uri="{FF2B5EF4-FFF2-40B4-BE49-F238E27FC236}">
                  <a16:creationId xmlns:a16="http://schemas.microsoft.com/office/drawing/2014/main" id="{15C9C64E-D29E-4DF1-BA73-2AA8D6CABF82}"/>
                </a:ext>
              </a:extLst>
            </p:cNvPr>
            <p:cNvSpPr txBox="1">
              <a:spLocks/>
            </p:cNvSpPr>
            <p:nvPr/>
          </p:nvSpPr>
          <p:spPr bwMode="auto">
            <a:xfrm>
              <a:off x="2357" y="9710"/>
              <a:ext cx="29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IN" sz="1100">
                <a:effectLst/>
                <a:latin typeface="Times New Roman" panose="02020603050405020304" pitchFamily="18" charset="0"/>
                <a:ea typeface="Times New Roman" panose="02020603050405020304" pitchFamily="18" charset="0"/>
              </a:endParaRPr>
            </a:p>
          </p:txBody>
        </p:sp>
        <p:sp>
          <p:nvSpPr>
            <p:cNvPr id="42" name=" 255">
              <a:extLst>
                <a:ext uri="{FF2B5EF4-FFF2-40B4-BE49-F238E27FC236}">
                  <a16:creationId xmlns:a16="http://schemas.microsoft.com/office/drawing/2014/main" id="{1821F996-A620-4719-B7F8-BF6FAC6DEFCA}"/>
                </a:ext>
              </a:extLst>
            </p:cNvPr>
            <p:cNvSpPr txBox="1">
              <a:spLocks/>
            </p:cNvSpPr>
            <p:nvPr/>
          </p:nvSpPr>
          <p:spPr bwMode="auto">
            <a:xfrm>
              <a:off x="3771" y="10008"/>
              <a:ext cx="62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43" name=" 254">
              <a:extLst>
                <a:ext uri="{FF2B5EF4-FFF2-40B4-BE49-F238E27FC236}">
                  <a16:creationId xmlns:a16="http://schemas.microsoft.com/office/drawing/2014/main" id="{73A536D5-36B7-4B9F-8238-9B704CD948D1}"/>
                </a:ext>
              </a:extLst>
            </p:cNvPr>
            <p:cNvSpPr txBox="1">
              <a:spLocks/>
            </p:cNvSpPr>
            <p:nvPr/>
          </p:nvSpPr>
          <p:spPr bwMode="auto">
            <a:xfrm>
              <a:off x="4771" y="9939"/>
              <a:ext cx="6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 Test</a:t>
              </a:r>
              <a:endParaRPr lang="en-IN" sz="1100">
                <a:effectLst/>
                <a:latin typeface="Times New Roman" panose="02020603050405020304" pitchFamily="18" charset="0"/>
                <a:ea typeface="Times New Roman" panose="02020603050405020304" pitchFamily="18" charset="0"/>
              </a:endParaRPr>
            </a:p>
          </p:txBody>
        </p:sp>
        <p:sp>
          <p:nvSpPr>
            <p:cNvPr id="44" name=" 253">
              <a:extLst>
                <a:ext uri="{FF2B5EF4-FFF2-40B4-BE49-F238E27FC236}">
                  <a16:creationId xmlns:a16="http://schemas.microsoft.com/office/drawing/2014/main" id="{CA4E1A9F-42B3-43BB-B767-7AB5AA66FE4B}"/>
                </a:ext>
              </a:extLst>
            </p:cNvPr>
            <p:cNvSpPr txBox="1">
              <a:spLocks/>
            </p:cNvSpPr>
            <p:nvPr/>
          </p:nvSpPr>
          <p:spPr bwMode="auto">
            <a:xfrm>
              <a:off x="5724" y="9939"/>
              <a:ext cx="237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60000"/>
                </a:lnSpc>
              </a:pP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1200" b="1" spc="-760">
                  <a:solidFill>
                    <a:srgbClr val="333333"/>
                  </a:solidFill>
                  <a:effectLst/>
                  <a:latin typeface="Times New Roman" panose="02020603050405020304" pitchFamily="18" charset="0"/>
                  <a:ea typeface="Times New Roman" panose="02020603050405020304" pitchFamily="18" charset="0"/>
                </a:rPr>
                <a:t>G</a:t>
              </a:r>
              <a:r>
                <a:rPr lang="en-US" sz="900" spc="-27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spc="-17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1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x</a:t>
              </a:r>
              <a:r>
                <a:rPr lang="en-US" sz="1200" b="1" spc="-370">
                  <a:solidFill>
                    <a:srgbClr val="333333"/>
                  </a:solidFill>
                  <a:effectLst/>
                  <a:latin typeface="Times New Roman" panose="02020603050405020304" pitchFamily="18" charset="0"/>
                  <a:ea typeface="Times New Roman" panose="02020603050405020304" pitchFamily="18" charset="0"/>
                </a:rPr>
                <a:t>r</a:t>
              </a:r>
              <a:r>
                <a:rPr lang="en-US" sz="900" spc="-16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200" b="1" spc="-270">
                  <a:solidFill>
                    <a:srgbClr val="333333"/>
                  </a:solidFill>
                  <a:effectLst/>
                  <a:latin typeface="Times New Roman" panose="02020603050405020304" pitchFamily="18" charset="0"/>
                  <a:ea typeface="Times New Roman" panose="02020603050405020304" pitchFamily="18" charset="0"/>
                </a:rPr>
                <a:t>o</a:t>
              </a:r>
              <a:r>
                <a:rPr lang="en-US" sz="900" spc="-3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1200" b="1" spc="-360">
                  <a:solidFill>
                    <a:srgbClr val="333333"/>
                  </a:solidFill>
                  <a:effectLst/>
                  <a:latin typeface="Times New Roman" panose="02020603050405020304" pitchFamily="18" charset="0"/>
                  <a:ea typeface="Times New Roman" panose="02020603050405020304" pitchFamily="18" charset="0"/>
                </a:rPr>
                <a:t>u</a:t>
              </a:r>
              <a:r>
                <a:rPr lang="en-US" sz="900" spc="-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900" spc="-5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900" spc="-17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b="1" spc="-295">
                  <a:solidFill>
                    <a:srgbClr val="333333"/>
                  </a:solidFill>
                  <a:effectLst/>
                  <a:latin typeface="Times New Roman" panose="02020603050405020304" pitchFamily="18" charset="0"/>
                  <a:ea typeface="Times New Roman" panose="02020603050405020304" pitchFamily="18" charset="0"/>
                </a:rPr>
                <a:t>p</a:t>
              </a:r>
              <a:r>
                <a:rPr lang="en-US" sz="900" spc="-1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900" spc="-32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900" spc="-17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1" spc="-205">
                  <a:solidFill>
                    <a:srgbClr val="333333"/>
                  </a:solidFill>
                  <a:effectLst/>
                  <a:latin typeface="Times New Roman" panose="02020603050405020304" pitchFamily="18" charset="0"/>
                  <a:ea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jus</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ed</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IN" sz="1100">
                <a:effectLst/>
                <a:latin typeface="Times New Roman" panose="02020603050405020304" pitchFamily="18" charset="0"/>
                <a:ea typeface="Times New Roman" panose="02020603050405020304" pitchFamily="18" charset="0"/>
              </a:endParaRPr>
            </a:p>
          </p:txBody>
        </p:sp>
        <p:sp>
          <p:nvSpPr>
            <p:cNvPr id="45" name=" 252">
              <a:extLst>
                <a:ext uri="{FF2B5EF4-FFF2-40B4-BE49-F238E27FC236}">
                  <a16:creationId xmlns:a16="http://schemas.microsoft.com/office/drawing/2014/main" id="{E3ECC57E-86FA-45B9-98BB-AABE59E70599}"/>
                </a:ext>
              </a:extLst>
            </p:cNvPr>
            <p:cNvSpPr txBox="1">
              <a:spLocks/>
            </p:cNvSpPr>
            <p:nvPr/>
          </p:nvSpPr>
          <p:spPr bwMode="auto">
            <a:xfrm>
              <a:off x="8713" y="10008"/>
              <a:ext cx="87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457200"/>
            <a:ext cx="6769100" cy="738664"/>
          </a:xfrm>
          <a:prstGeom prst="rect">
            <a:avLst/>
          </a:prstGeom>
          <a:noFill/>
        </p:spPr>
        <p:txBody>
          <a:bodyPr wrap="square" rtlCol="0">
            <a:spAutoFit/>
          </a:bodyPr>
          <a:lstStyle/>
          <a:p>
            <a:pPr algn="ctr"/>
            <a:r>
              <a:rPr lang="en-US" sz="1400" b="1" dirty="0">
                <a:solidFill>
                  <a:srgbClr val="0000FF"/>
                </a:solidFill>
                <a:latin typeface="Times New Roman" pitchFamily="18" charset="0"/>
                <a:cs typeface="Times New Roman" pitchFamily="18" charset="0"/>
              </a:rPr>
              <a:t>COMPUTATION OF ANALYSIS OF COVARIANCE ON PULSE RATE  OF EXPERIMENTAL GROUP I, II, AND CONTROL GROUP</a:t>
            </a:r>
            <a:endParaRPr lang="en-US" sz="1400" dirty="0">
              <a:solidFill>
                <a:srgbClr val="0000FF"/>
              </a:solidFill>
              <a:latin typeface="Times New Roman" pitchFamily="18" charset="0"/>
              <a:cs typeface="Times New Roman" pitchFamily="18" charset="0"/>
            </a:endParaRPr>
          </a:p>
          <a:p>
            <a:pPr algn="ctr"/>
            <a:endParaRPr lang="en-US" sz="1400" b="1" dirty="0">
              <a:latin typeface="Times New Roman" pitchFamily="18" charset="0"/>
              <a:cs typeface="Times New Roman" pitchFamily="18" charset="0"/>
            </a:endParaRPr>
          </a:p>
        </p:txBody>
      </p:sp>
      <p:sp>
        <p:nvSpPr>
          <p:cNvPr id="6" name="Rectangle 5"/>
          <p:cNvSpPr/>
          <p:nvPr/>
        </p:nvSpPr>
        <p:spPr>
          <a:xfrm>
            <a:off x="762000" y="5105400"/>
            <a:ext cx="6686550" cy="307777"/>
          </a:xfrm>
          <a:prstGeom prst="rect">
            <a:avLst/>
          </a:prstGeom>
        </p:spPr>
        <p:txBody>
          <a:bodyPr wrap="square">
            <a:spAutoFit/>
          </a:bodyPr>
          <a:lstStyle/>
          <a:p>
            <a:r>
              <a:rPr lang="en-US" sz="1400" dirty="0">
                <a:latin typeface="Times New Roman" pitchFamily="18" charset="0"/>
                <a:cs typeface="Times New Roman" pitchFamily="18" charset="0"/>
              </a:rPr>
              <a:t>*significant, table value for </a:t>
            </a:r>
            <a:r>
              <a:rPr lang="en-US" sz="1400" dirty="0" err="1">
                <a:latin typeface="Times New Roman" pitchFamily="18" charset="0"/>
                <a:cs typeface="Times New Roman" pitchFamily="18" charset="0"/>
              </a:rPr>
              <a:t>df</a:t>
            </a:r>
            <a:r>
              <a:rPr lang="en-US" sz="1400" dirty="0">
                <a:latin typeface="Times New Roman" pitchFamily="18" charset="0"/>
                <a:cs typeface="Times New Roman" pitchFamily="18" charset="0"/>
              </a:rPr>
              <a:t> 2and 42 was 3.23 and </a:t>
            </a:r>
            <a:r>
              <a:rPr lang="en-US" sz="1400" dirty="0" err="1">
                <a:latin typeface="Times New Roman" pitchFamily="18" charset="0"/>
                <a:cs typeface="Times New Roman" pitchFamily="18" charset="0"/>
              </a:rPr>
              <a:t>df</a:t>
            </a:r>
            <a:r>
              <a:rPr lang="en-US" sz="1400" dirty="0">
                <a:latin typeface="Times New Roman" pitchFamily="18" charset="0"/>
                <a:cs typeface="Times New Roman" pitchFamily="18" charset="0"/>
              </a:rPr>
              <a:t> 2and 41 was 3.22</a:t>
            </a:r>
          </a:p>
        </p:txBody>
      </p:sp>
      <p:graphicFrame>
        <p:nvGraphicFramePr>
          <p:cNvPr id="2" name="Table 1">
            <a:extLst>
              <a:ext uri="{FF2B5EF4-FFF2-40B4-BE49-F238E27FC236}">
                <a16:creationId xmlns:a16="http://schemas.microsoft.com/office/drawing/2014/main" id="{F52903CE-A476-4C6F-BF41-DEAE036D0794}"/>
              </a:ext>
            </a:extLst>
          </p:cNvPr>
          <p:cNvGraphicFramePr>
            <a:graphicFrameLocks noGrp="1"/>
          </p:cNvGraphicFramePr>
          <p:nvPr>
            <p:extLst>
              <p:ext uri="{D42A27DB-BD31-4B8C-83A1-F6EECF244321}">
                <p14:modId xmlns:p14="http://schemas.microsoft.com/office/powerpoint/2010/main" val="2649697559"/>
              </p:ext>
            </p:extLst>
          </p:nvPr>
        </p:nvGraphicFramePr>
        <p:xfrm>
          <a:off x="1411705" y="1600200"/>
          <a:ext cx="6686548" cy="3048000"/>
        </p:xfrm>
        <a:graphic>
          <a:graphicData uri="http://schemas.openxmlformats.org/drawingml/2006/table">
            <a:tbl>
              <a:tblPr firstRow="1" firstCol="1" lastRow="1" lastCol="1" bandRow="1" bandCol="1">
                <a:tableStyleId>{5C22544A-7EE6-4342-B048-85BDC9FD1C3A}</a:tableStyleId>
              </a:tblPr>
              <a:tblGrid>
                <a:gridCol w="842717">
                  <a:extLst>
                    <a:ext uri="{9D8B030D-6E8A-4147-A177-3AD203B41FA5}">
                      <a16:colId xmlns:a16="http://schemas.microsoft.com/office/drawing/2014/main" val="221290299"/>
                    </a:ext>
                  </a:extLst>
                </a:gridCol>
                <a:gridCol w="725599">
                  <a:extLst>
                    <a:ext uri="{9D8B030D-6E8A-4147-A177-3AD203B41FA5}">
                      <a16:colId xmlns:a16="http://schemas.microsoft.com/office/drawing/2014/main" val="598313384"/>
                    </a:ext>
                  </a:extLst>
                </a:gridCol>
                <a:gridCol w="898585">
                  <a:extLst>
                    <a:ext uri="{9D8B030D-6E8A-4147-A177-3AD203B41FA5}">
                      <a16:colId xmlns:a16="http://schemas.microsoft.com/office/drawing/2014/main" val="3230040872"/>
                    </a:ext>
                  </a:extLst>
                </a:gridCol>
                <a:gridCol w="873007">
                  <a:extLst>
                    <a:ext uri="{9D8B030D-6E8A-4147-A177-3AD203B41FA5}">
                      <a16:colId xmlns:a16="http://schemas.microsoft.com/office/drawing/2014/main" val="90943045"/>
                    </a:ext>
                  </a:extLst>
                </a:gridCol>
                <a:gridCol w="621942">
                  <a:extLst>
                    <a:ext uri="{9D8B030D-6E8A-4147-A177-3AD203B41FA5}">
                      <a16:colId xmlns:a16="http://schemas.microsoft.com/office/drawing/2014/main" val="1630429870"/>
                    </a:ext>
                  </a:extLst>
                </a:gridCol>
                <a:gridCol w="621942">
                  <a:extLst>
                    <a:ext uri="{9D8B030D-6E8A-4147-A177-3AD203B41FA5}">
                      <a16:colId xmlns:a16="http://schemas.microsoft.com/office/drawing/2014/main" val="943593021"/>
                    </a:ext>
                  </a:extLst>
                </a:gridCol>
                <a:gridCol w="667712">
                  <a:extLst>
                    <a:ext uri="{9D8B030D-6E8A-4147-A177-3AD203B41FA5}">
                      <a16:colId xmlns:a16="http://schemas.microsoft.com/office/drawing/2014/main" val="2766470886"/>
                    </a:ext>
                  </a:extLst>
                </a:gridCol>
                <a:gridCol w="667712">
                  <a:extLst>
                    <a:ext uri="{9D8B030D-6E8A-4147-A177-3AD203B41FA5}">
                      <a16:colId xmlns:a16="http://schemas.microsoft.com/office/drawing/2014/main" val="3862860304"/>
                    </a:ext>
                  </a:extLst>
                </a:gridCol>
                <a:gridCol w="767332">
                  <a:extLst>
                    <a:ext uri="{9D8B030D-6E8A-4147-A177-3AD203B41FA5}">
                      <a16:colId xmlns:a16="http://schemas.microsoft.com/office/drawing/2014/main" val="2706963366"/>
                    </a:ext>
                  </a:extLst>
                </a:gridCol>
              </a:tblGrid>
              <a:tr h="579991">
                <a:tc>
                  <a:txBody>
                    <a:bodyPr/>
                    <a:lstStyle/>
                    <a:p>
                      <a:pPr algn="just">
                        <a:spcBef>
                          <a:spcPts val="10"/>
                        </a:spcBef>
                      </a:pPr>
                      <a:r>
                        <a:rPr lang="en-US" sz="1350">
                          <a:effectLst/>
                        </a:rPr>
                        <a:t> </a:t>
                      </a:r>
                      <a:endParaRPr lang="en-IN" sz="1100">
                        <a:effectLst/>
                      </a:endParaRPr>
                    </a:p>
                    <a:p>
                      <a:pPr marL="225425" algn="just">
                        <a:spcBef>
                          <a:spcPts val="5"/>
                        </a:spcBef>
                        <a:spcAft>
                          <a:spcPts val="0"/>
                        </a:spcAft>
                      </a:pPr>
                      <a:r>
                        <a:rPr lang="en-US" sz="1200">
                          <a:effectLst/>
                        </a:rPr>
                        <a:t>Test</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6195" marR="27305" algn="just">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23495" algn="just">
                        <a:spcBef>
                          <a:spcPts val="895"/>
                        </a:spcBef>
                        <a:spcAft>
                          <a:spcPts val="0"/>
                        </a:spcAft>
                      </a:pPr>
                      <a:r>
                        <a:rPr lang="en-US" sz="1200">
                          <a:effectLst/>
                        </a:rPr>
                        <a:t>Ex.Gr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180" marR="93345" indent="-58420" algn="just">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spcBef>
                          <a:spcPts val="770"/>
                        </a:spcBef>
                      </a:pPr>
                      <a:r>
                        <a:rPr lang="en-US" sz="1000">
                          <a:effectLst/>
                        </a:rPr>
                        <a:t>S.V</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just"/>
                      <a:r>
                        <a:rPr lang="en-US" sz="1100">
                          <a:effectLst/>
                        </a:rPr>
                        <a:t> </a:t>
                      </a:r>
                      <a:endParaRPr lang="en-IN" sz="1100">
                        <a:effectLst/>
                      </a:endParaRPr>
                    </a:p>
                    <a:p>
                      <a:pPr algn="ctr"/>
                      <a:r>
                        <a:rPr lang="en-US" sz="1000">
                          <a:effectLst/>
                        </a:rPr>
                        <a:t>S.S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spcBef>
                          <a:spcPts val="770"/>
                        </a:spcBef>
                      </a:pPr>
                      <a:r>
                        <a:rPr lang="en-US" sz="1000">
                          <a:effectLst/>
                        </a:rPr>
                        <a:t>df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spcBef>
                          <a:spcPts val="770"/>
                        </a:spcBef>
                      </a:pPr>
                      <a:r>
                        <a:rPr lang="en-US" sz="1000">
                          <a:effectLst/>
                        </a:rPr>
                        <a:t>M.S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18770" marR="41910" indent="-259080" algn="just">
                        <a:lnSpc>
                          <a:spcPct val="100000"/>
                        </a:lnSpc>
                        <a:spcBef>
                          <a:spcPts val="870"/>
                        </a:spcBef>
                        <a:spcAft>
                          <a:spcPts val="0"/>
                        </a:spcAft>
                      </a:pPr>
                      <a:r>
                        <a:rPr lang="en-US" sz="1000">
                          <a:effectLst/>
                        </a:rPr>
                        <a:t>Obtained 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741619326"/>
                  </a:ext>
                </a:extLst>
              </a:tr>
              <a:tr h="328297">
                <a:tc rowSpan="2">
                  <a:txBody>
                    <a:bodyPr/>
                    <a:lstStyle/>
                    <a:p>
                      <a:pPr algn="ctr"/>
                      <a:r>
                        <a:rPr lang="en-US" sz="1300">
                          <a:effectLst/>
                        </a:rPr>
                        <a:t> </a:t>
                      </a:r>
                      <a:endParaRPr lang="en-IN" sz="1100">
                        <a:effectLst/>
                      </a:endParaRPr>
                    </a:p>
                    <a:p>
                      <a:pPr marL="146050" indent="-73660" algn="ctr">
                        <a:spcBef>
                          <a:spcPts val="1100"/>
                        </a:spcBef>
                        <a:spcAft>
                          <a:spcPts val="0"/>
                        </a:spcAft>
                      </a:pPr>
                      <a:r>
                        <a:rPr lang="en-US" sz="1200">
                          <a:effectLst/>
                        </a:rPr>
                        <a:t>Pre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137160" algn="ctr">
                        <a:lnSpc>
                          <a:spcPts val="1315"/>
                        </a:lnSpc>
                      </a:pPr>
                      <a:r>
                        <a:rPr lang="en-US" sz="1200">
                          <a:effectLst/>
                        </a:rPr>
                        <a:t>80.133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25425" algn="ctr">
                        <a:lnSpc>
                          <a:spcPts val="1315"/>
                        </a:lnSpc>
                      </a:pPr>
                      <a:r>
                        <a:rPr lang="en-US" sz="1200">
                          <a:effectLst/>
                        </a:rPr>
                        <a:t>82.667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5275" algn="ctr">
                        <a:lnSpc>
                          <a:spcPts val="1315"/>
                        </a:lnSpc>
                      </a:pPr>
                      <a:r>
                        <a:rPr lang="en-US" sz="1200">
                          <a:effectLst/>
                        </a:rPr>
                        <a:t>79.600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0" algn="ctr">
                        <a:lnSpc>
                          <a:spcPts val="1315"/>
                        </a:lnSpc>
                      </a:pPr>
                      <a:r>
                        <a:rPr lang="en-US" sz="1000">
                          <a:effectLst/>
                        </a:rPr>
                        <a:t>80.53333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8890" algn="ctr">
                        <a:lnSpc>
                          <a:spcPts val="1315"/>
                        </a:lnSpc>
                      </a:pPr>
                      <a:r>
                        <a:rPr lang="en-US" sz="10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715" algn="ctr">
                        <a:lnSpc>
                          <a:spcPts val="1315"/>
                        </a:lnSpc>
                      </a:pPr>
                      <a:r>
                        <a:rPr lang="en-US" sz="1000">
                          <a:effectLst/>
                        </a:rPr>
                        <a:t>40.26667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57175" indent="-257175" algn="ctr">
                        <a:lnSpc>
                          <a:spcPts val="1315"/>
                        </a:lnSpc>
                      </a:pPr>
                      <a:r>
                        <a:rPr lang="en-US" sz="1000">
                          <a:effectLst/>
                        </a:rPr>
                        <a:t>1.735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125150240"/>
                  </a:ext>
                </a:extLst>
              </a:tr>
              <a:tr h="32204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ts val="1330"/>
                        </a:lnSpc>
                        <a:spcBef>
                          <a:spcPts val="1110"/>
                        </a:spcBef>
                        <a:spcAft>
                          <a:spcPts val="0"/>
                        </a:spcAft>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830" algn="ctr">
                        <a:lnSpc>
                          <a:spcPts val="1330"/>
                        </a:lnSpc>
                        <a:spcBef>
                          <a:spcPts val="1110"/>
                        </a:spcBef>
                        <a:spcAft>
                          <a:spcPts val="0"/>
                        </a:spcAft>
                      </a:pPr>
                      <a:r>
                        <a:rPr lang="en-US" sz="1000">
                          <a:effectLst/>
                        </a:rPr>
                        <a:t>974.6667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2555" indent="-122555" algn="ctr">
                        <a:lnSpc>
                          <a:spcPts val="1330"/>
                        </a:lnSpc>
                        <a:spcBef>
                          <a:spcPts val="1110"/>
                        </a:spcBef>
                        <a:spcAft>
                          <a:spcPts val="0"/>
                        </a:spcAft>
                      </a:pPr>
                      <a:r>
                        <a:rPr lang="en-US" sz="10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195" algn="ctr">
                        <a:lnSpc>
                          <a:spcPts val="1330"/>
                        </a:lnSpc>
                        <a:spcBef>
                          <a:spcPts val="1110"/>
                        </a:spcBef>
                        <a:spcAft>
                          <a:spcPts val="0"/>
                        </a:spcAft>
                      </a:pPr>
                      <a:r>
                        <a:rPr lang="en-US" sz="1000">
                          <a:effectLst/>
                        </a:rPr>
                        <a:t>23.20635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1046323089"/>
                  </a:ext>
                </a:extLst>
              </a:tr>
              <a:tr h="325952">
                <a:tc rowSpan="2">
                  <a:txBody>
                    <a:bodyPr/>
                    <a:lstStyle/>
                    <a:p>
                      <a:pPr algn="ctr">
                        <a:spcBef>
                          <a:spcPts val="10"/>
                        </a:spcBef>
                      </a:pPr>
                      <a:r>
                        <a:rPr lang="en-US" sz="1050">
                          <a:effectLst/>
                        </a:rPr>
                        <a:t> </a:t>
                      </a:r>
                      <a:endParaRPr lang="en-IN" sz="1100">
                        <a:effectLst/>
                      </a:endParaRPr>
                    </a:p>
                    <a:p>
                      <a:pPr marL="167005" marR="8890" indent="-100965" algn="ctr">
                        <a:lnSpc>
                          <a:spcPct val="98000"/>
                        </a:lnSpc>
                        <a:spcAft>
                          <a:spcPts val="0"/>
                        </a:spcAft>
                      </a:pPr>
                      <a:r>
                        <a:rPr lang="en-US" sz="1200">
                          <a:effectLst/>
                        </a:rPr>
                        <a:t>Post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137160" algn="ctr">
                        <a:lnSpc>
                          <a:spcPts val="1315"/>
                        </a:lnSpc>
                      </a:pPr>
                      <a:r>
                        <a:rPr lang="en-US" sz="1200">
                          <a:effectLst/>
                        </a:rPr>
                        <a:t>75.600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25425" algn="ctr">
                        <a:lnSpc>
                          <a:spcPts val="1315"/>
                        </a:lnSpc>
                      </a:pPr>
                      <a:r>
                        <a:rPr lang="en-US" sz="1200">
                          <a:effectLst/>
                        </a:rPr>
                        <a:t>79.400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5275" algn="ctr">
                        <a:lnSpc>
                          <a:spcPts val="1315"/>
                        </a:lnSpc>
                      </a:pPr>
                      <a:r>
                        <a:rPr lang="en-US" sz="1200">
                          <a:effectLst/>
                        </a:rPr>
                        <a:t>81.800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0" algn="ctr">
                        <a:lnSpc>
                          <a:spcPts val="1315"/>
                        </a:lnSpc>
                      </a:pPr>
                      <a:r>
                        <a:rPr lang="en-US" sz="1000">
                          <a:effectLst/>
                        </a:rPr>
                        <a:t>293.20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8890" algn="ctr">
                        <a:lnSpc>
                          <a:spcPts val="1315"/>
                        </a:lnSpc>
                      </a:pPr>
                      <a:r>
                        <a:rPr lang="en-US" sz="10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080" algn="ctr">
                        <a:lnSpc>
                          <a:spcPts val="1315"/>
                        </a:lnSpc>
                      </a:pPr>
                      <a:r>
                        <a:rPr lang="en-US" sz="1000">
                          <a:effectLst/>
                        </a:rPr>
                        <a:t>146.6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algn="ctr">
                        <a:lnSpc>
                          <a:spcPts val="1315"/>
                        </a:lnSpc>
                      </a:pPr>
                      <a:r>
                        <a:rPr lang="en-US" sz="1000">
                          <a:effectLst/>
                        </a:rPr>
                        <a:t>15.48*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4286866608"/>
                  </a:ext>
                </a:extLst>
              </a:tr>
              <a:tr h="32204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ts val="1305"/>
                        </a:lnSpc>
                        <a:spcBef>
                          <a:spcPts val="1135"/>
                        </a:spcBef>
                        <a:spcAft>
                          <a:spcPts val="0"/>
                        </a:spcAft>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1920" algn="ctr">
                        <a:lnSpc>
                          <a:spcPts val="1305"/>
                        </a:lnSpc>
                        <a:spcBef>
                          <a:spcPts val="1135"/>
                        </a:spcBef>
                        <a:spcAft>
                          <a:spcPts val="0"/>
                        </a:spcAft>
                      </a:pPr>
                      <a:r>
                        <a:rPr lang="en-US" sz="1000">
                          <a:effectLst/>
                        </a:rPr>
                        <a:t>397.60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2555" indent="-122555" algn="ctr">
                        <a:lnSpc>
                          <a:spcPts val="1305"/>
                        </a:lnSpc>
                        <a:spcBef>
                          <a:spcPts val="1135"/>
                        </a:spcBef>
                        <a:spcAft>
                          <a:spcPts val="0"/>
                        </a:spcAft>
                      </a:pPr>
                      <a:r>
                        <a:rPr lang="en-US" sz="10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195" algn="ctr">
                        <a:lnSpc>
                          <a:spcPts val="1305"/>
                        </a:lnSpc>
                        <a:spcBef>
                          <a:spcPts val="1135"/>
                        </a:spcBef>
                        <a:spcAft>
                          <a:spcPts val="0"/>
                        </a:spcAft>
                      </a:pPr>
                      <a:r>
                        <a:rPr lang="en-US" sz="1000">
                          <a:effectLst/>
                        </a:rPr>
                        <a:t>9.466667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1172695009"/>
                  </a:ext>
                </a:extLst>
              </a:tr>
              <a:tr h="329078">
                <a:tc rowSpan="2">
                  <a:txBody>
                    <a:bodyPr/>
                    <a:lstStyle/>
                    <a:p>
                      <a:pPr>
                        <a:spcBef>
                          <a:spcPts val="35"/>
                        </a:spcBef>
                      </a:pPr>
                      <a:r>
                        <a:rPr lang="en-US" sz="1550">
                          <a:effectLst/>
                        </a:rPr>
                        <a:t> </a:t>
                      </a:r>
                      <a:endParaRPr lang="en-IN" sz="1100">
                        <a:effectLst/>
                      </a:endParaRPr>
                    </a:p>
                    <a:p>
                      <a:pPr marL="146050" marR="13970" indent="-119380" algn="ctr">
                        <a:lnSpc>
                          <a:spcPct val="98000"/>
                        </a:lnSpc>
                        <a:spcAft>
                          <a:spcPts val="0"/>
                        </a:spcAft>
                      </a:pPr>
                      <a:r>
                        <a:rPr lang="en-US" sz="1200">
                          <a:effectLst/>
                        </a:rPr>
                        <a:t>Adjusted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13360" algn="ctr">
                        <a:lnSpc>
                          <a:spcPts val="1315"/>
                        </a:lnSpc>
                      </a:pPr>
                      <a:r>
                        <a:rPr lang="en-US" sz="1200">
                          <a:effectLst/>
                        </a:rPr>
                        <a:t>75.78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301625" algn="ctr">
                        <a:lnSpc>
                          <a:spcPts val="1315"/>
                        </a:lnSpc>
                      </a:pPr>
                      <a:r>
                        <a:rPr lang="en-US" sz="1200">
                          <a:effectLst/>
                        </a:rPr>
                        <a:t>78.90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371475" algn="ctr">
                        <a:lnSpc>
                          <a:spcPts val="1315"/>
                        </a:lnSpc>
                      </a:pPr>
                      <a:r>
                        <a:rPr lang="en-US" sz="1200">
                          <a:effectLst/>
                        </a:rPr>
                        <a:t>82.12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0" algn="ctr">
                        <a:lnSpc>
                          <a:spcPts val="1315"/>
                        </a:lnSpc>
                      </a:pPr>
                      <a:r>
                        <a:rPr lang="en-US" sz="1000">
                          <a:effectLst/>
                        </a:rPr>
                        <a:t>301.1623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8890" algn="ctr">
                        <a:lnSpc>
                          <a:spcPts val="1315"/>
                        </a:lnSpc>
                      </a:pPr>
                      <a:r>
                        <a:rPr lang="en-US" sz="10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715" algn="ctr">
                        <a:lnSpc>
                          <a:spcPts val="1315"/>
                        </a:lnSpc>
                      </a:pPr>
                      <a:r>
                        <a:rPr lang="en-US" sz="1000">
                          <a:effectLst/>
                        </a:rPr>
                        <a:t>150.5812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7815" indent="-130175" algn="just">
                        <a:lnSpc>
                          <a:spcPts val="1315"/>
                        </a:lnSpc>
                      </a:pPr>
                      <a:r>
                        <a:rPr lang="en-US" sz="1000">
                          <a:effectLst/>
                        </a:rPr>
                        <a:t>18.88*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397175150"/>
                  </a:ext>
                </a:extLst>
              </a:tr>
              <a:tr h="40286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ts val="1330"/>
                        </a:lnSpc>
                        <a:spcBef>
                          <a:spcPts val="1110"/>
                        </a:spcBef>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830" algn="ctr">
                        <a:lnSpc>
                          <a:spcPts val="1330"/>
                        </a:lnSpc>
                        <a:spcBef>
                          <a:spcPts val="1110"/>
                        </a:spcBef>
                        <a:spcAft>
                          <a:spcPts val="0"/>
                        </a:spcAft>
                      </a:pPr>
                      <a:r>
                        <a:rPr lang="en-US" sz="1000">
                          <a:effectLst/>
                        </a:rPr>
                        <a:t>326.8489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2555" indent="-122555" algn="ctr">
                        <a:lnSpc>
                          <a:spcPts val="1330"/>
                        </a:lnSpc>
                        <a:spcBef>
                          <a:spcPts val="1110"/>
                        </a:spcBef>
                        <a:spcAft>
                          <a:spcPts val="0"/>
                        </a:spcAft>
                      </a:pPr>
                      <a:r>
                        <a:rPr lang="en-US" sz="1000">
                          <a:effectLst/>
                        </a:rPr>
                        <a:t>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195" algn="ctr">
                        <a:lnSpc>
                          <a:spcPts val="1330"/>
                        </a:lnSpc>
                        <a:spcBef>
                          <a:spcPts val="1110"/>
                        </a:spcBef>
                        <a:spcAft>
                          <a:spcPts val="0"/>
                        </a:spcAft>
                      </a:pPr>
                      <a:r>
                        <a:rPr lang="en-US" sz="1000">
                          <a:effectLst/>
                        </a:rPr>
                        <a:t>7.971924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61739259"/>
                  </a:ext>
                </a:extLst>
              </a:tr>
              <a:tr h="437729">
                <a:tc>
                  <a:txBody>
                    <a:bodyPr/>
                    <a:lstStyle/>
                    <a:p>
                      <a:pPr marL="69850" marR="132715" algn="ctr">
                        <a:lnSpc>
                          <a:spcPts val="1370"/>
                        </a:lnSpc>
                        <a:spcBef>
                          <a:spcPts val="5"/>
                        </a:spcBef>
                        <a:spcAft>
                          <a:spcPts val="0"/>
                        </a:spcAft>
                      </a:pPr>
                      <a:r>
                        <a:rPr lang="en-US" sz="1200">
                          <a:effectLst/>
                        </a:rPr>
                        <a:t>Mean</a:t>
                      </a:r>
                      <a:endParaRPr lang="en-IN" sz="1100">
                        <a:effectLst/>
                      </a:endParaRPr>
                    </a:p>
                    <a:p>
                      <a:pPr marL="69850" marR="132715" algn="ctr">
                        <a:lnSpc>
                          <a:spcPts val="1370"/>
                        </a:lnSpc>
                        <a:spcBef>
                          <a:spcPts val="5"/>
                        </a:spcBef>
                        <a:spcAft>
                          <a:spcPts val="0"/>
                        </a:spcAft>
                      </a:pPr>
                      <a:r>
                        <a:rPr lang="en-US" sz="1200">
                          <a:effectLst/>
                        </a:rPr>
                        <a:t>Gain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100">
                          <a:effectLst/>
                        </a:rPr>
                        <a:t>4.53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100">
                          <a:effectLst/>
                        </a:rPr>
                        <a:t>3.26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100">
                          <a:effectLst/>
                        </a:rPr>
                        <a:t>2.2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gridSpan="5">
                  <a:txBody>
                    <a:bodyPr/>
                    <a:lstStyle/>
                    <a:p>
                      <a:pPr algn="just"/>
                      <a:r>
                        <a:rPr lang="en-US" sz="1100" dirty="0">
                          <a:effectLst/>
                        </a:rPr>
                        <a:t> </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5504637"/>
                  </a:ext>
                </a:extLst>
              </a:tr>
            </a:tbl>
          </a:graphicData>
        </a:graphic>
      </p:graphicFrame>
      <p:sp>
        <p:nvSpPr>
          <p:cNvPr id="3" name="Rectangle 1">
            <a:extLst>
              <a:ext uri="{FF2B5EF4-FFF2-40B4-BE49-F238E27FC236}">
                <a16:creationId xmlns:a16="http://schemas.microsoft.com/office/drawing/2014/main" id="{0784C85E-9797-40C0-9D15-FD12C7F33378}"/>
              </a:ext>
            </a:extLst>
          </p:cNvPr>
          <p:cNvSpPr>
            <a:spLocks noChangeArrowheads="1"/>
          </p:cNvSpPr>
          <p:nvPr/>
        </p:nvSpPr>
        <p:spPr bwMode="auto">
          <a:xfrm>
            <a:off x="1411706" y="1600803"/>
            <a:ext cx="112706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09600" y="990600"/>
            <a:ext cx="870001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DIFFERENCE OF EXPERIMENTAL</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GROUP I, II AND CONTROL GROUP ON </a:t>
            </a:r>
            <a:r>
              <a:rPr lang="en-US" sz="1400" b="1" dirty="0">
                <a:solidFill>
                  <a:srgbClr val="0000FF"/>
                </a:solidFill>
                <a:latin typeface="Times New Roman" pitchFamily="18" charset="0"/>
                <a:ea typeface="Times New Roman" pitchFamily="18" charset="0"/>
                <a:cs typeface="Times New Roman" pitchFamily="18" charset="0"/>
              </a:rPr>
              <a:t>RESTING</a:t>
            </a: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1400" b="1" dirty="0">
                <a:solidFill>
                  <a:srgbClr val="0000FF"/>
                </a:solidFill>
                <a:latin typeface="Times New Roman" pitchFamily="18" charset="0"/>
                <a:ea typeface="Times New Roman" pitchFamily="18" charset="0"/>
                <a:cs typeface="Times New Roman" pitchFamily="18" charset="0"/>
              </a:rPr>
              <a:t>PULSE RATE</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3773276"/>
              </p:ext>
            </p:extLst>
          </p:nvPr>
        </p:nvGraphicFramePr>
        <p:xfrm>
          <a:off x="457200" y="2133600"/>
          <a:ext cx="8914965" cy="1736980"/>
        </p:xfrm>
        <a:graphic>
          <a:graphicData uri="http://schemas.openxmlformats.org/drawingml/2006/table">
            <a:tbl>
              <a:tblPr/>
              <a:tblGrid>
                <a:gridCol w="1917197">
                  <a:extLst>
                    <a:ext uri="{9D8B030D-6E8A-4147-A177-3AD203B41FA5}">
                      <a16:colId xmlns:a16="http://schemas.microsoft.com/office/drawing/2014/main" val="20000"/>
                    </a:ext>
                  </a:extLst>
                </a:gridCol>
                <a:gridCol w="1533757">
                  <a:extLst>
                    <a:ext uri="{9D8B030D-6E8A-4147-A177-3AD203B41FA5}">
                      <a16:colId xmlns:a16="http://schemas.microsoft.com/office/drawing/2014/main" val="20001"/>
                    </a:ext>
                  </a:extLst>
                </a:gridCol>
                <a:gridCol w="1629617">
                  <a:extLst>
                    <a:ext uri="{9D8B030D-6E8A-4147-A177-3AD203B41FA5}">
                      <a16:colId xmlns:a16="http://schemas.microsoft.com/office/drawing/2014/main" val="20002"/>
                    </a:ext>
                  </a:extLst>
                </a:gridCol>
                <a:gridCol w="2492356">
                  <a:extLst>
                    <a:ext uri="{9D8B030D-6E8A-4147-A177-3AD203B41FA5}">
                      <a16:colId xmlns:a16="http://schemas.microsoft.com/office/drawing/2014/main" val="20003"/>
                    </a:ext>
                  </a:extLst>
                </a:gridCol>
                <a:gridCol w="1342038">
                  <a:extLst>
                    <a:ext uri="{9D8B030D-6E8A-4147-A177-3AD203B41FA5}">
                      <a16:colId xmlns:a16="http://schemas.microsoft.com/office/drawing/2014/main" val="20004"/>
                    </a:ext>
                  </a:extLst>
                </a:gridCol>
              </a:tblGrid>
              <a:tr h="766879">
                <a:tc>
                  <a:txBody>
                    <a:bodyPr/>
                    <a:lstStyle/>
                    <a:p>
                      <a:pPr marL="0" marR="0" algn="ctr">
                        <a:lnSpc>
                          <a:spcPct val="150000"/>
                        </a:lnSpc>
                        <a:spcBef>
                          <a:spcPts val="0"/>
                        </a:spcBef>
                        <a:spcAft>
                          <a:spcPts val="0"/>
                        </a:spcAft>
                      </a:pPr>
                      <a:r>
                        <a:rPr lang="en-US" sz="1400" b="1" dirty="0">
                          <a:latin typeface="Times New Roman"/>
                          <a:ea typeface="Times New Roman"/>
                          <a:cs typeface="Times New Roman"/>
                        </a:rPr>
                        <a:t>Ex Group I</a:t>
                      </a:r>
                      <a:endParaRPr lang="en-US" sz="1400" b="1" dirty="0">
                        <a:latin typeface="Calibri"/>
                        <a:ea typeface="Times New Roman"/>
                        <a:cs typeface="Times New Roman"/>
                      </a:endParaRPr>
                    </a:p>
                    <a:p>
                      <a:pPr marL="0" marR="0" algn="ctr">
                        <a:lnSpc>
                          <a:spcPct val="150000"/>
                        </a:lnSpc>
                        <a:spcBef>
                          <a:spcPts val="0"/>
                        </a:spcBef>
                        <a:spcAft>
                          <a:spcPts val="0"/>
                        </a:spcAft>
                      </a:pPr>
                      <a:r>
                        <a:rPr lang="en-US" sz="1400" b="1" dirty="0">
                          <a:latin typeface="Times New Roman"/>
                          <a:ea typeface="Times New Roman"/>
                          <a:cs typeface="Times New Roman"/>
                        </a:rPr>
                        <a:t>YPWD</a:t>
                      </a:r>
                      <a:endParaRPr lang="en-US" sz="14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latin typeface="Times New Roman"/>
                          <a:ea typeface="Times New Roman"/>
                          <a:cs typeface="Times New Roman"/>
                        </a:rPr>
                        <a:t>Ex. Group II</a:t>
                      </a:r>
                      <a:endParaRPr lang="en-US" sz="1400" b="1" dirty="0">
                        <a:latin typeface="Calibri"/>
                        <a:ea typeface="Times New Roman"/>
                        <a:cs typeface="Times New Roman"/>
                      </a:endParaRPr>
                    </a:p>
                    <a:p>
                      <a:pPr marL="0" marR="0" algn="ctr">
                        <a:lnSpc>
                          <a:spcPct val="150000"/>
                        </a:lnSpc>
                        <a:spcBef>
                          <a:spcPts val="0"/>
                        </a:spcBef>
                        <a:spcAft>
                          <a:spcPts val="0"/>
                        </a:spcAft>
                      </a:pPr>
                      <a:r>
                        <a:rPr lang="en-US" sz="1400" b="1" dirty="0">
                          <a:latin typeface="Times New Roman"/>
                          <a:ea typeface="Times New Roman"/>
                          <a:cs typeface="Times New Roman"/>
                        </a:rPr>
                        <a:t>YPWOD</a:t>
                      </a:r>
                      <a:endParaRPr lang="en-US" sz="14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Times New Roman"/>
                          <a:ea typeface="Times New Roman"/>
                          <a:cs typeface="Times New Roman"/>
                        </a:rPr>
                        <a:t>Control Group</a:t>
                      </a:r>
                      <a:endParaRPr lang="en-US" sz="14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Mean Difference</a:t>
                      </a:r>
                      <a:endParaRPr lang="en-US" sz="14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CI</a:t>
                      </a:r>
                      <a:endParaRPr lang="en-US" sz="14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3367">
                <a:tc>
                  <a:txBody>
                    <a:bodyPr/>
                    <a:lstStyle/>
                    <a:p>
                      <a:pPr marR="59690" algn="ctr">
                        <a:lnSpc>
                          <a:spcPts val="1315"/>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75.78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690" algn="ctr">
                        <a:lnSpc>
                          <a:spcPts val="1315"/>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78.90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Times New Roman" panose="02020603050405020304" pitchFamily="18" charset="0"/>
                          <a:ea typeface="Times New Roman" panose="02020603050405020304" pitchFamily="18" charset="0"/>
                          <a:cs typeface="Latha" panose="020B0604020202020204" pitchFamily="34" charset="0"/>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8420" algn="ctr">
                        <a:lnSpc>
                          <a:spcPts val="1315"/>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3.117*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r>
                        <a:rPr lang="en-US" sz="1300" b="1">
                          <a:effectLst/>
                          <a:latin typeface="Times New Roman" panose="02020603050405020304" pitchFamily="18" charset="0"/>
                          <a:ea typeface="Times New Roman" panose="02020603050405020304" pitchFamily="18" charset="0"/>
                          <a:cs typeface="Latha" panose="020B0604020202020204" pitchFamily="34" charset="0"/>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p>
                      <a:pPr marR="57785" algn="ctr">
                        <a:spcBef>
                          <a:spcPts val="1130"/>
                        </a:spcBef>
                        <a:spcAft>
                          <a:spcPts val="0"/>
                        </a:spcAft>
                      </a:pPr>
                      <a:r>
                        <a:rPr lang="en-US" sz="1200">
                          <a:effectLst/>
                          <a:latin typeface="Times New Roman" panose="02020603050405020304" pitchFamily="18" charset="0"/>
                          <a:ea typeface="Times New Roman" panose="02020603050405020304" pitchFamily="18" charset="0"/>
                          <a:cs typeface="Latha" panose="020B0604020202020204" pitchFamily="34" charset="0"/>
                        </a:rPr>
                        <a:t>2.99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367">
                <a:tc>
                  <a:txBody>
                    <a:bodyPr/>
                    <a:lstStyle/>
                    <a:p>
                      <a:pPr marR="59690" algn="ctr">
                        <a:lnSpc>
                          <a:spcPts val="1340"/>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75.78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Times New Roman" panose="02020603050405020304" pitchFamily="18" charset="0"/>
                          <a:ea typeface="Times New Roman" panose="02020603050405020304" pitchFamily="18" charset="0"/>
                          <a:cs typeface="Latha" panose="020B0604020202020204" pitchFamily="34" charset="0"/>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ctr">
                        <a:lnSpc>
                          <a:spcPts val="1340"/>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82.12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8420" algn="ctr">
                        <a:lnSpc>
                          <a:spcPts val="1340"/>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6.344*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0002"/>
                  </a:ext>
                </a:extLst>
              </a:tr>
              <a:tr h="323367">
                <a:tc>
                  <a:txBody>
                    <a:bodyPr/>
                    <a:lstStyle/>
                    <a:p>
                      <a:pPr algn="ctr"/>
                      <a:r>
                        <a:rPr lang="en-US" sz="1200">
                          <a:effectLst/>
                          <a:latin typeface="Times New Roman" panose="02020603050405020304" pitchFamily="18" charset="0"/>
                          <a:ea typeface="Times New Roman" panose="02020603050405020304" pitchFamily="18" charset="0"/>
                          <a:cs typeface="Latha" panose="020B0604020202020204" pitchFamily="34" charset="0"/>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690" algn="ctr">
                        <a:lnSpc>
                          <a:spcPts val="1315"/>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78.90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9055" algn="ctr">
                        <a:lnSpc>
                          <a:spcPts val="1315"/>
                        </a:lnSpc>
                      </a:pPr>
                      <a:r>
                        <a:rPr lang="en-US" sz="1200">
                          <a:effectLst/>
                          <a:latin typeface="Times New Roman" panose="02020603050405020304" pitchFamily="18" charset="0"/>
                          <a:ea typeface="Times New Roman" panose="02020603050405020304" pitchFamily="18" charset="0"/>
                          <a:cs typeface="Latha" panose="020B0604020202020204" pitchFamily="34" charset="0"/>
                        </a:rPr>
                        <a:t>82.12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8420" algn="ctr">
                        <a:lnSpc>
                          <a:spcPts val="1315"/>
                        </a:lnSpc>
                      </a:pPr>
                      <a:r>
                        <a:rPr lang="en-US" sz="1200" dirty="0">
                          <a:effectLst/>
                          <a:latin typeface="Times New Roman" panose="02020603050405020304" pitchFamily="18" charset="0"/>
                          <a:ea typeface="Times New Roman" panose="02020603050405020304" pitchFamily="18" charset="0"/>
                          <a:cs typeface="Latha" panose="020B0604020202020204" pitchFamily="34" charset="0"/>
                        </a:rPr>
                        <a:t>3.226*</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762000"/>
            <a:ext cx="6950749" cy="523220"/>
          </a:xfrm>
          <a:prstGeom prst="rect">
            <a:avLst/>
          </a:prstGeom>
          <a:noFill/>
        </p:spPr>
        <p:txBody>
          <a:bodyPr wrap="none" rtlCol="0">
            <a:spAutoFit/>
          </a:bodyPr>
          <a:lstStyle/>
          <a:p>
            <a:pPr algn="ctr"/>
            <a:r>
              <a:rPr lang="en-US" sz="1400" b="1" dirty="0">
                <a:solidFill>
                  <a:srgbClr val="0000FF"/>
                </a:solidFill>
                <a:latin typeface="Times New Roman" pitchFamily="18" charset="0"/>
                <a:cs typeface="Times New Roman" pitchFamily="18" charset="0"/>
              </a:rPr>
              <a:t>BAR DIAGRAM SHOWING PRE, POST AND ADJUSTED POST TEST VALUES OF  </a:t>
            </a:r>
          </a:p>
          <a:p>
            <a:pPr algn="ctr"/>
            <a:r>
              <a:rPr lang="en-US" sz="1400" b="1" dirty="0">
                <a:solidFill>
                  <a:srgbClr val="0000FF"/>
                </a:solidFill>
                <a:latin typeface="Times New Roman" pitchFamily="18" charset="0"/>
                <a:cs typeface="Times New Roman" pitchFamily="18" charset="0"/>
              </a:rPr>
              <a:t>EXPERIMENTAL GROUP I, II AND CONTROL GROUP  ON PULSE RATE</a:t>
            </a:r>
            <a:endParaRPr lang="en-US" sz="1400" dirty="0">
              <a:solidFill>
                <a:srgbClr val="0000FF"/>
              </a:solidFill>
              <a:latin typeface="Times New Roman" pitchFamily="18" charset="0"/>
              <a:cs typeface="Times New Roman" pitchFamily="18" charset="0"/>
            </a:endParaRPr>
          </a:p>
        </p:txBody>
      </p:sp>
      <p:grpSp>
        <p:nvGrpSpPr>
          <p:cNvPr id="5" name=" 293">
            <a:extLst>
              <a:ext uri="{FF2B5EF4-FFF2-40B4-BE49-F238E27FC236}">
                <a16:creationId xmlns:a16="http://schemas.microsoft.com/office/drawing/2014/main" id="{AFA2617A-136B-40AD-96EB-E36CD9AADDD0}"/>
              </a:ext>
            </a:extLst>
          </p:cNvPr>
          <p:cNvGrpSpPr>
            <a:grpSpLocks/>
          </p:cNvGrpSpPr>
          <p:nvPr/>
        </p:nvGrpSpPr>
        <p:grpSpPr bwMode="auto">
          <a:xfrm>
            <a:off x="1219200" y="1447799"/>
            <a:ext cx="7696200" cy="7322503"/>
            <a:chOff x="559" y="1311"/>
            <a:chExt cx="9843" cy="13226"/>
          </a:xfrm>
        </p:grpSpPr>
        <p:sp>
          <p:nvSpPr>
            <p:cNvPr id="6" name=" 338">
              <a:extLst>
                <a:ext uri="{FF2B5EF4-FFF2-40B4-BE49-F238E27FC236}">
                  <a16:creationId xmlns:a16="http://schemas.microsoft.com/office/drawing/2014/main" id="{1FA5EAA1-47AF-4789-8374-992517D4C617}"/>
                </a:ext>
              </a:extLst>
            </p:cNvPr>
            <p:cNvSpPr>
              <a:spLocks/>
            </p:cNvSpPr>
            <p:nvPr/>
          </p:nvSpPr>
          <p:spPr bwMode="auto">
            <a:xfrm>
              <a:off x="2716" y="6240"/>
              <a:ext cx="7681" cy="2789"/>
            </a:xfrm>
            <a:custGeom>
              <a:avLst/>
              <a:gdLst>
                <a:gd name="T0" fmla="*/ 7193 w 7681"/>
                <a:gd name="T1" fmla="*/ 9030 h 2789"/>
                <a:gd name="T2" fmla="*/ 7680 w 7681"/>
                <a:gd name="T3" fmla="*/ 9030 h 2789"/>
                <a:gd name="T4" fmla="*/ 6626 w 7681"/>
                <a:gd name="T5" fmla="*/ 9030 h 2789"/>
                <a:gd name="T6" fmla="*/ 6746 w 7681"/>
                <a:gd name="T7" fmla="*/ 9030 h 2789"/>
                <a:gd name="T8" fmla="*/ 6060 w 7681"/>
                <a:gd name="T9" fmla="*/ 9030 h 2789"/>
                <a:gd name="T10" fmla="*/ 6180 w 7681"/>
                <a:gd name="T11" fmla="*/ 9030 h 2789"/>
                <a:gd name="T12" fmla="*/ 4634 w 7681"/>
                <a:gd name="T13" fmla="*/ 9030 h 2789"/>
                <a:gd name="T14" fmla="*/ 5613 w 7681"/>
                <a:gd name="T15" fmla="*/ 9030 h 2789"/>
                <a:gd name="T16" fmla="*/ 3497 w 7681"/>
                <a:gd name="T17" fmla="*/ 9030 h 2789"/>
                <a:gd name="T18" fmla="*/ 3617 w 7681"/>
                <a:gd name="T19" fmla="*/ 9030 h 2789"/>
                <a:gd name="T20" fmla="*/ 2071 w 7681"/>
                <a:gd name="T21" fmla="*/ 9030 h 2789"/>
                <a:gd name="T22" fmla="*/ 3050 w 7681"/>
                <a:gd name="T23" fmla="*/ 9030 h 2789"/>
                <a:gd name="T24" fmla="*/ 938 w 7681"/>
                <a:gd name="T25" fmla="*/ 9030 h 2789"/>
                <a:gd name="T26" fmla="*/ 1058 w 7681"/>
                <a:gd name="T27" fmla="*/ 9030 h 2789"/>
                <a:gd name="T28" fmla="*/ 0 w 7681"/>
                <a:gd name="T29" fmla="*/ 9030 h 2789"/>
                <a:gd name="T30" fmla="*/ 492 w 7681"/>
                <a:gd name="T31" fmla="*/ 9030 h 2789"/>
                <a:gd name="T32" fmla="*/ 938 w 7681"/>
                <a:gd name="T33" fmla="*/ 7638 h 2789"/>
                <a:gd name="T34" fmla="*/ 3050 w 7681"/>
                <a:gd name="T35" fmla="*/ 7638 h 2789"/>
                <a:gd name="T36" fmla="*/ 0 w 7681"/>
                <a:gd name="T37" fmla="*/ 7638 h 2789"/>
                <a:gd name="T38" fmla="*/ 492 w 7681"/>
                <a:gd name="T39" fmla="*/ 7638 h 2789"/>
                <a:gd name="T40" fmla="*/ 938 w 7681"/>
                <a:gd name="T41" fmla="*/ 6241 h 2789"/>
                <a:gd name="T42" fmla="*/ 3050 w 7681"/>
                <a:gd name="T43" fmla="*/ 6241 h 2789"/>
                <a:gd name="T44" fmla="*/ 0 w 7681"/>
                <a:gd name="T45" fmla="*/ 6241 h 2789"/>
                <a:gd name="T46" fmla="*/ 492 w 7681"/>
                <a:gd name="T47" fmla="*/ 6241 h 27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81" h="2789">
                  <a:moveTo>
                    <a:pt x="7193" y="2789"/>
                  </a:moveTo>
                  <a:lnTo>
                    <a:pt x="7680" y="2789"/>
                  </a:lnTo>
                  <a:moveTo>
                    <a:pt x="6626" y="2789"/>
                  </a:moveTo>
                  <a:lnTo>
                    <a:pt x="6746" y="2789"/>
                  </a:lnTo>
                  <a:moveTo>
                    <a:pt x="6060" y="2789"/>
                  </a:moveTo>
                  <a:lnTo>
                    <a:pt x="6180" y="2789"/>
                  </a:lnTo>
                  <a:moveTo>
                    <a:pt x="4634" y="2789"/>
                  </a:moveTo>
                  <a:lnTo>
                    <a:pt x="5613" y="2789"/>
                  </a:lnTo>
                  <a:moveTo>
                    <a:pt x="3497" y="2789"/>
                  </a:moveTo>
                  <a:lnTo>
                    <a:pt x="3617" y="2789"/>
                  </a:lnTo>
                  <a:moveTo>
                    <a:pt x="2071" y="2789"/>
                  </a:moveTo>
                  <a:lnTo>
                    <a:pt x="3050" y="2789"/>
                  </a:lnTo>
                  <a:moveTo>
                    <a:pt x="938" y="2789"/>
                  </a:moveTo>
                  <a:lnTo>
                    <a:pt x="1058" y="2789"/>
                  </a:lnTo>
                  <a:moveTo>
                    <a:pt x="0" y="2789"/>
                  </a:moveTo>
                  <a:lnTo>
                    <a:pt x="492" y="2789"/>
                  </a:lnTo>
                  <a:moveTo>
                    <a:pt x="938" y="1397"/>
                  </a:moveTo>
                  <a:lnTo>
                    <a:pt x="3050" y="1397"/>
                  </a:lnTo>
                  <a:moveTo>
                    <a:pt x="0" y="1397"/>
                  </a:moveTo>
                  <a:lnTo>
                    <a:pt x="492" y="1397"/>
                  </a:lnTo>
                  <a:moveTo>
                    <a:pt x="938" y="0"/>
                  </a:moveTo>
                  <a:lnTo>
                    <a:pt x="3050" y="0"/>
                  </a:lnTo>
                  <a:moveTo>
                    <a:pt x="0" y="0"/>
                  </a:moveTo>
                  <a:lnTo>
                    <a:pt x="492"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7" name=" 337">
              <a:extLst>
                <a:ext uri="{FF2B5EF4-FFF2-40B4-BE49-F238E27FC236}">
                  <a16:creationId xmlns:a16="http://schemas.microsoft.com/office/drawing/2014/main" id="{80301D6E-6FB8-4AF9-A4CC-FB19DE776F48}"/>
                </a:ext>
              </a:extLst>
            </p:cNvPr>
            <p:cNvSpPr>
              <a:spLocks/>
            </p:cNvSpPr>
            <p:nvPr/>
          </p:nvSpPr>
          <p:spPr bwMode="auto">
            <a:xfrm>
              <a:off x="2716" y="4848"/>
              <a:ext cx="3051" cy="2"/>
            </a:xfrm>
            <a:custGeom>
              <a:avLst/>
              <a:gdLst>
                <a:gd name="T0" fmla="*/ 938 w 3051"/>
                <a:gd name="T1" fmla="*/ 0 h 2"/>
                <a:gd name="T2" fmla="*/ 3050 w 3051"/>
                <a:gd name="T3" fmla="*/ 0 h 2"/>
                <a:gd name="T4" fmla="*/ 0 w 3051"/>
                <a:gd name="T5" fmla="*/ 0 h 2"/>
                <a:gd name="T6" fmla="*/ 492 w 305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51" h="2">
                  <a:moveTo>
                    <a:pt x="938" y="0"/>
                  </a:moveTo>
                  <a:lnTo>
                    <a:pt x="3050" y="0"/>
                  </a:lnTo>
                  <a:moveTo>
                    <a:pt x="0" y="0"/>
                  </a:moveTo>
                  <a:lnTo>
                    <a:pt x="492"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8" name=" 336">
              <a:extLst>
                <a:ext uri="{FF2B5EF4-FFF2-40B4-BE49-F238E27FC236}">
                  <a16:creationId xmlns:a16="http://schemas.microsoft.com/office/drawing/2014/main" id="{5C255B96-36D1-457C-9767-8FA96330EFEF}"/>
                </a:ext>
              </a:extLst>
            </p:cNvPr>
            <p:cNvSpPr>
              <a:spLocks/>
            </p:cNvSpPr>
            <p:nvPr/>
          </p:nvSpPr>
          <p:spPr bwMode="auto">
            <a:xfrm>
              <a:off x="3208" y="4760"/>
              <a:ext cx="447" cy="5664"/>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9" name=" 335">
              <a:extLst>
                <a:ext uri="{FF2B5EF4-FFF2-40B4-BE49-F238E27FC236}">
                  <a16:creationId xmlns:a16="http://schemas.microsoft.com/office/drawing/2014/main" id="{086CE362-B594-4FF5-9BCE-5E94A0725EA8}"/>
                </a:ext>
              </a:extLst>
            </p:cNvPr>
            <p:cNvSpPr>
              <a:spLocks/>
            </p:cNvSpPr>
            <p:nvPr/>
          </p:nvSpPr>
          <p:spPr bwMode="auto">
            <a:xfrm>
              <a:off x="6213" y="6240"/>
              <a:ext cx="120" cy="1397"/>
            </a:xfrm>
            <a:custGeom>
              <a:avLst/>
              <a:gdLst>
                <a:gd name="T0" fmla="*/ 0 w 120"/>
                <a:gd name="T1" fmla="*/ 7638 h 1397"/>
                <a:gd name="T2" fmla="*/ 120 w 120"/>
                <a:gd name="T3" fmla="*/ 7638 h 1397"/>
                <a:gd name="T4" fmla="*/ 0 w 120"/>
                <a:gd name="T5" fmla="*/ 6241 h 1397"/>
                <a:gd name="T6" fmla="*/ 120 w 120"/>
                <a:gd name="T7" fmla="*/ 6241 h 13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7">
                  <a:moveTo>
                    <a:pt x="0" y="1397"/>
                  </a:moveTo>
                  <a:lnTo>
                    <a:pt x="120" y="1397"/>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0" name=" 334">
              <a:extLst>
                <a:ext uri="{FF2B5EF4-FFF2-40B4-BE49-F238E27FC236}">
                  <a16:creationId xmlns:a16="http://schemas.microsoft.com/office/drawing/2014/main" id="{F3CDC2A9-B53B-4C87-B21B-A05360DAA6D8}"/>
                </a:ext>
              </a:extLst>
            </p:cNvPr>
            <p:cNvSpPr>
              <a:spLocks/>
            </p:cNvSpPr>
            <p:nvPr/>
          </p:nvSpPr>
          <p:spPr bwMode="auto">
            <a:xfrm>
              <a:off x="2716" y="3456"/>
              <a:ext cx="6747" cy="1392"/>
            </a:xfrm>
            <a:custGeom>
              <a:avLst/>
              <a:gdLst>
                <a:gd name="T0" fmla="*/ 3497 w 6747"/>
                <a:gd name="T1" fmla="*/ 4849 h 1392"/>
                <a:gd name="T2" fmla="*/ 6180 w 6747"/>
                <a:gd name="T3" fmla="*/ 4849 h 1392"/>
                <a:gd name="T4" fmla="*/ 3497 w 6747"/>
                <a:gd name="T5" fmla="*/ 3457 h 1392"/>
                <a:gd name="T6" fmla="*/ 6746 w 6747"/>
                <a:gd name="T7" fmla="*/ 3457 h 1392"/>
                <a:gd name="T8" fmla="*/ 0 w 6747"/>
                <a:gd name="T9" fmla="*/ 3457 h 1392"/>
                <a:gd name="T10" fmla="*/ 3050 w 6747"/>
                <a:gd name="T11" fmla="*/ 3457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47" h="1392">
                  <a:moveTo>
                    <a:pt x="3497" y="1392"/>
                  </a:moveTo>
                  <a:lnTo>
                    <a:pt x="6180" y="1392"/>
                  </a:lnTo>
                  <a:moveTo>
                    <a:pt x="3497" y="0"/>
                  </a:moveTo>
                  <a:lnTo>
                    <a:pt x="6746" y="0"/>
                  </a:lnTo>
                  <a:moveTo>
                    <a:pt x="0" y="0"/>
                  </a:moveTo>
                  <a:lnTo>
                    <a:pt x="305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1" name=" 333">
              <a:extLst>
                <a:ext uri="{FF2B5EF4-FFF2-40B4-BE49-F238E27FC236}">
                  <a16:creationId xmlns:a16="http://schemas.microsoft.com/office/drawing/2014/main" id="{8042EEB2-9B57-4A61-8B83-51D88676EEBC}"/>
                </a:ext>
              </a:extLst>
            </p:cNvPr>
            <p:cNvSpPr>
              <a:spLocks/>
            </p:cNvSpPr>
            <p:nvPr/>
          </p:nvSpPr>
          <p:spPr bwMode="auto">
            <a:xfrm>
              <a:off x="5767" y="2998"/>
              <a:ext cx="447" cy="7426"/>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2" name=" 332">
              <a:extLst>
                <a:ext uri="{FF2B5EF4-FFF2-40B4-BE49-F238E27FC236}">
                  <a16:creationId xmlns:a16="http://schemas.microsoft.com/office/drawing/2014/main" id="{DBD84F12-CC00-49CC-B383-72328930ECAD}"/>
                </a:ext>
              </a:extLst>
            </p:cNvPr>
            <p:cNvSpPr>
              <a:spLocks/>
            </p:cNvSpPr>
            <p:nvPr/>
          </p:nvSpPr>
          <p:spPr bwMode="auto">
            <a:xfrm>
              <a:off x="7351" y="6240"/>
              <a:ext cx="1546" cy="1397"/>
            </a:xfrm>
            <a:custGeom>
              <a:avLst/>
              <a:gdLst>
                <a:gd name="T0" fmla="*/ 1426 w 1546"/>
                <a:gd name="T1" fmla="*/ 7638 h 1397"/>
                <a:gd name="T2" fmla="*/ 1546 w 1546"/>
                <a:gd name="T3" fmla="*/ 7638 h 1397"/>
                <a:gd name="T4" fmla="*/ 0 w 1546"/>
                <a:gd name="T5" fmla="*/ 7638 h 1397"/>
                <a:gd name="T6" fmla="*/ 979 w 1546"/>
                <a:gd name="T7" fmla="*/ 7638 h 1397"/>
                <a:gd name="T8" fmla="*/ 1426 w 1546"/>
                <a:gd name="T9" fmla="*/ 6241 h 1397"/>
                <a:gd name="T10" fmla="*/ 1546 w 1546"/>
                <a:gd name="T11" fmla="*/ 6241 h 1397"/>
                <a:gd name="T12" fmla="*/ 0 w 1546"/>
                <a:gd name="T13" fmla="*/ 6241 h 1397"/>
                <a:gd name="T14" fmla="*/ 979 w 1546"/>
                <a:gd name="T15" fmla="*/ 6241 h 1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6" h="1397">
                  <a:moveTo>
                    <a:pt x="1426" y="1397"/>
                  </a:moveTo>
                  <a:lnTo>
                    <a:pt x="1546" y="1397"/>
                  </a:lnTo>
                  <a:moveTo>
                    <a:pt x="0" y="1397"/>
                  </a:moveTo>
                  <a:lnTo>
                    <a:pt x="979" y="1397"/>
                  </a:lnTo>
                  <a:moveTo>
                    <a:pt x="1426" y="0"/>
                  </a:moveTo>
                  <a:lnTo>
                    <a:pt x="1546" y="0"/>
                  </a:lnTo>
                  <a:moveTo>
                    <a:pt x="0" y="0"/>
                  </a:moveTo>
                  <a:lnTo>
                    <a:pt x="979"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3" name=" 331">
              <a:extLst>
                <a:ext uri="{FF2B5EF4-FFF2-40B4-BE49-F238E27FC236}">
                  <a16:creationId xmlns:a16="http://schemas.microsoft.com/office/drawing/2014/main" id="{0C070FAB-B38A-4BE2-ADDB-BC15CD6AB89C}"/>
                </a:ext>
              </a:extLst>
            </p:cNvPr>
            <p:cNvSpPr>
              <a:spLocks/>
            </p:cNvSpPr>
            <p:nvPr/>
          </p:nvSpPr>
          <p:spPr bwMode="auto">
            <a:xfrm>
              <a:off x="8330" y="5129"/>
              <a:ext cx="447" cy="5295"/>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cxnSp>
          <p:nvCxnSpPr>
            <p:cNvPr id="14" name=" 330">
              <a:extLst>
                <a:ext uri="{FF2B5EF4-FFF2-40B4-BE49-F238E27FC236}">
                  <a16:creationId xmlns:a16="http://schemas.microsoft.com/office/drawing/2014/main" id="{4920E929-8036-4EBD-B004-317EF9B0C930}"/>
                </a:ext>
              </a:extLst>
            </p:cNvPr>
            <p:cNvCxnSpPr>
              <a:cxnSpLocks/>
            </p:cNvCxnSpPr>
            <p:nvPr/>
          </p:nvCxnSpPr>
          <p:spPr bwMode="auto">
            <a:xfrm>
              <a:off x="4221" y="9030"/>
              <a:ext cx="120" cy="0"/>
            </a:xfrm>
            <a:prstGeom prst="line">
              <a:avLst/>
            </a:prstGeom>
            <a:noFill/>
            <a:ln w="9144">
              <a:solidFill>
                <a:srgbClr val="D9D9D9"/>
              </a:solidFill>
              <a:round/>
              <a:headEnd/>
              <a:tailEnd/>
            </a:ln>
            <a:extLst>
              <a:ext uri="{909E8E84-426E-40DD-AFC4-6F175D3DCCD1}">
                <a14:hiddenFill xmlns:a14="http://schemas.microsoft.com/office/drawing/2010/main">
                  <a:noFill/>
                </a14:hiddenFill>
              </a:ext>
            </a:extLst>
          </p:spPr>
        </p:cxnSp>
        <p:sp>
          <p:nvSpPr>
            <p:cNvPr id="15" name=" 329">
              <a:extLst>
                <a:ext uri="{FF2B5EF4-FFF2-40B4-BE49-F238E27FC236}">
                  <a16:creationId xmlns:a16="http://schemas.microsoft.com/office/drawing/2014/main" id="{553AF39D-0EEA-46AC-9804-3D037C98476D}"/>
                </a:ext>
              </a:extLst>
            </p:cNvPr>
            <p:cNvSpPr>
              <a:spLocks/>
            </p:cNvSpPr>
            <p:nvPr/>
          </p:nvSpPr>
          <p:spPr bwMode="auto">
            <a:xfrm>
              <a:off x="3775" y="7918"/>
              <a:ext cx="447" cy="250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6" name=" 328">
              <a:extLst>
                <a:ext uri="{FF2B5EF4-FFF2-40B4-BE49-F238E27FC236}">
                  <a16:creationId xmlns:a16="http://schemas.microsoft.com/office/drawing/2014/main" id="{096D89CB-45B6-4D1E-8675-BEB960B96BE2}"/>
                </a:ext>
              </a:extLst>
            </p:cNvPr>
            <p:cNvSpPr>
              <a:spLocks/>
            </p:cNvSpPr>
            <p:nvPr/>
          </p:nvSpPr>
          <p:spPr bwMode="auto">
            <a:xfrm>
              <a:off x="6784" y="6240"/>
              <a:ext cx="120" cy="2789"/>
            </a:xfrm>
            <a:custGeom>
              <a:avLst/>
              <a:gdLst>
                <a:gd name="T0" fmla="*/ 0 w 120"/>
                <a:gd name="T1" fmla="*/ 9030 h 2789"/>
                <a:gd name="T2" fmla="*/ 120 w 120"/>
                <a:gd name="T3" fmla="*/ 9030 h 2789"/>
                <a:gd name="T4" fmla="*/ 0 w 120"/>
                <a:gd name="T5" fmla="*/ 7638 h 2789"/>
                <a:gd name="T6" fmla="*/ 120 w 120"/>
                <a:gd name="T7" fmla="*/ 7638 h 2789"/>
                <a:gd name="T8" fmla="*/ 0 w 120"/>
                <a:gd name="T9" fmla="*/ 6241 h 2789"/>
                <a:gd name="T10" fmla="*/ 120 w 120"/>
                <a:gd name="T11" fmla="*/ 6241 h 27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2789">
                  <a:moveTo>
                    <a:pt x="0" y="2789"/>
                  </a:moveTo>
                  <a:lnTo>
                    <a:pt x="120" y="2789"/>
                  </a:lnTo>
                  <a:moveTo>
                    <a:pt x="0" y="1397"/>
                  </a:moveTo>
                  <a:lnTo>
                    <a:pt x="120" y="1397"/>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7" name=" 327">
              <a:extLst>
                <a:ext uri="{FF2B5EF4-FFF2-40B4-BE49-F238E27FC236}">
                  <a16:creationId xmlns:a16="http://schemas.microsoft.com/office/drawing/2014/main" id="{819873FF-20E2-4A33-9AD9-75FCB24DDDDB}"/>
                </a:ext>
              </a:extLst>
            </p:cNvPr>
            <p:cNvSpPr>
              <a:spLocks/>
            </p:cNvSpPr>
            <p:nvPr/>
          </p:nvSpPr>
          <p:spPr bwMode="auto">
            <a:xfrm>
              <a:off x="6333" y="5268"/>
              <a:ext cx="452" cy="51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8" name=" 326">
              <a:extLst>
                <a:ext uri="{FF2B5EF4-FFF2-40B4-BE49-F238E27FC236}">
                  <a16:creationId xmlns:a16="http://schemas.microsoft.com/office/drawing/2014/main" id="{220D308E-22F4-459F-8F3F-349F42D0E475}"/>
                </a:ext>
              </a:extLst>
            </p:cNvPr>
            <p:cNvSpPr>
              <a:spLocks/>
            </p:cNvSpPr>
            <p:nvPr/>
          </p:nvSpPr>
          <p:spPr bwMode="auto">
            <a:xfrm>
              <a:off x="9343" y="6240"/>
              <a:ext cx="120" cy="1397"/>
            </a:xfrm>
            <a:custGeom>
              <a:avLst/>
              <a:gdLst>
                <a:gd name="T0" fmla="*/ 0 w 120"/>
                <a:gd name="T1" fmla="*/ 7638 h 1397"/>
                <a:gd name="T2" fmla="*/ 120 w 120"/>
                <a:gd name="T3" fmla="*/ 7638 h 1397"/>
                <a:gd name="T4" fmla="*/ 0 w 120"/>
                <a:gd name="T5" fmla="*/ 6241 h 1397"/>
                <a:gd name="T6" fmla="*/ 120 w 120"/>
                <a:gd name="T7" fmla="*/ 6241 h 13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97">
                  <a:moveTo>
                    <a:pt x="0" y="1397"/>
                  </a:moveTo>
                  <a:lnTo>
                    <a:pt x="120" y="1397"/>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cxnSp>
          <p:nvCxnSpPr>
            <p:cNvPr id="19" name=" 325">
              <a:extLst>
                <a:ext uri="{FF2B5EF4-FFF2-40B4-BE49-F238E27FC236}">
                  <a16:creationId xmlns:a16="http://schemas.microsoft.com/office/drawing/2014/main" id="{F1E059BB-F5E4-4CAA-B2B5-B78DFEEC5EAD}"/>
                </a:ext>
              </a:extLst>
            </p:cNvPr>
            <p:cNvCxnSpPr>
              <a:cxnSpLocks/>
            </p:cNvCxnSpPr>
            <p:nvPr/>
          </p:nvCxnSpPr>
          <p:spPr bwMode="auto">
            <a:xfrm>
              <a:off x="9343" y="4849"/>
              <a:ext cx="120" cy="0"/>
            </a:xfrm>
            <a:prstGeom prst="line">
              <a:avLst/>
            </a:prstGeom>
            <a:noFill/>
            <a:ln w="9144">
              <a:solidFill>
                <a:srgbClr val="D9D9D9"/>
              </a:solidFill>
              <a:round/>
              <a:headEnd/>
              <a:tailEnd/>
            </a:ln>
            <a:extLst>
              <a:ext uri="{909E8E84-426E-40DD-AFC4-6F175D3DCCD1}">
                <a14:hiddenFill xmlns:a14="http://schemas.microsoft.com/office/drawing/2010/main">
                  <a:noFill/>
                </a14:hiddenFill>
              </a:ext>
            </a:extLst>
          </p:spPr>
        </p:cxnSp>
        <p:sp>
          <p:nvSpPr>
            <p:cNvPr id="20" name=" 324">
              <a:extLst>
                <a:ext uri="{FF2B5EF4-FFF2-40B4-BE49-F238E27FC236}">
                  <a16:creationId xmlns:a16="http://schemas.microsoft.com/office/drawing/2014/main" id="{24278723-E2EC-4B74-BC6C-F068902D61FD}"/>
                </a:ext>
              </a:extLst>
            </p:cNvPr>
            <p:cNvSpPr>
              <a:spLocks/>
            </p:cNvSpPr>
            <p:nvPr/>
          </p:nvSpPr>
          <p:spPr bwMode="auto">
            <a:xfrm>
              <a:off x="8896" y="3598"/>
              <a:ext cx="447" cy="682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1" name=" 323">
              <a:extLst>
                <a:ext uri="{FF2B5EF4-FFF2-40B4-BE49-F238E27FC236}">
                  <a16:creationId xmlns:a16="http://schemas.microsoft.com/office/drawing/2014/main" id="{4B2CAAEC-9ACB-4600-8230-233CA556BEDC}"/>
                </a:ext>
              </a:extLst>
            </p:cNvPr>
            <p:cNvSpPr>
              <a:spLocks/>
            </p:cNvSpPr>
            <p:nvPr/>
          </p:nvSpPr>
          <p:spPr bwMode="auto">
            <a:xfrm>
              <a:off x="4341" y="5619"/>
              <a:ext cx="3010" cy="4805"/>
            </a:xfrm>
            <a:custGeom>
              <a:avLst/>
              <a:gdLst>
                <a:gd name="T0" fmla="*/ 447 w 3010"/>
                <a:gd name="T1" fmla="*/ 7794 h 4805"/>
                <a:gd name="T2" fmla="*/ 0 w 3010"/>
                <a:gd name="T3" fmla="*/ 7794 h 4805"/>
                <a:gd name="T4" fmla="*/ 0 w 3010"/>
                <a:gd name="T5" fmla="*/ 10424 h 4805"/>
                <a:gd name="T6" fmla="*/ 447 w 3010"/>
                <a:gd name="T7" fmla="*/ 10424 h 4805"/>
                <a:gd name="T8" fmla="*/ 447 w 3010"/>
                <a:gd name="T9" fmla="*/ 7794 h 4805"/>
                <a:gd name="T10" fmla="*/ 3010 w 3010"/>
                <a:gd name="T11" fmla="*/ 5619 h 4805"/>
                <a:gd name="T12" fmla="*/ 2564 w 3010"/>
                <a:gd name="T13" fmla="*/ 5619 h 4805"/>
                <a:gd name="T14" fmla="*/ 2564 w 3010"/>
                <a:gd name="T15" fmla="*/ 10424 h 4805"/>
                <a:gd name="T16" fmla="*/ 3010 w 3010"/>
                <a:gd name="T17" fmla="*/ 10424 h 4805"/>
                <a:gd name="T18" fmla="*/ 3010 w 3010"/>
                <a:gd name="T19" fmla="*/ 5619 h 4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0" h="4805">
                  <a:moveTo>
                    <a:pt x="447" y="2175"/>
                  </a:moveTo>
                  <a:lnTo>
                    <a:pt x="0" y="2175"/>
                  </a:lnTo>
                  <a:lnTo>
                    <a:pt x="0" y="4805"/>
                  </a:lnTo>
                  <a:lnTo>
                    <a:pt x="447" y="4805"/>
                  </a:lnTo>
                  <a:lnTo>
                    <a:pt x="447" y="2175"/>
                  </a:lnTo>
                  <a:moveTo>
                    <a:pt x="3010" y="0"/>
                  </a:moveTo>
                  <a:lnTo>
                    <a:pt x="2564" y="0"/>
                  </a:lnTo>
                  <a:lnTo>
                    <a:pt x="2564" y="4805"/>
                  </a:lnTo>
                  <a:lnTo>
                    <a:pt x="3010" y="4805"/>
                  </a:lnTo>
                  <a:lnTo>
                    <a:pt x="3010" y="0"/>
                  </a:lnTo>
                </a:path>
              </a:pathLst>
            </a:custGeom>
            <a:solidFill>
              <a:srgbClr val="6FAC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N"/>
            </a:p>
          </p:txBody>
        </p:sp>
        <p:sp>
          <p:nvSpPr>
            <p:cNvPr id="22" name=" 322">
              <a:extLst>
                <a:ext uri="{FF2B5EF4-FFF2-40B4-BE49-F238E27FC236}">
                  <a16:creationId xmlns:a16="http://schemas.microsoft.com/office/drawing/2014/main" id="{ADC0BEDD-38C2-45A0-9D29-8F25FDA4D5F5}"/>
                </a:ext>
              </a:extLst>
            </p:cNvPr>
            <p:cNvSpPr>
              <a:spLocks/>
            </p:cNvSpPr>
            <p:nvPr/>
          </p:nvSpPr>
          <p:spPr bwMode="auto">
            <a:xfrm>
              <a:off x="9909" y="6240"/>
              <a:ext cx="488" cy="1397"/>
            </a:xfrm>
            <a:custGeom>
              <a:avLst/>
              <a:gdLst>
                <a:gd name="T0" fmla="*/ 0 w 488"/>
                <a:gd name="T1" fmla="*/ 7638 h 1397"/>
                <a:gd name="T2" fmla="*/ 487 w 488"/>
                <a:gd name="T3" fmla="*/ 7638 h 1397"/>
                <a:gd name="T4" fmla="*/ 0 w 488"/>
                <a:gd name="T5" fmla="*/ 6241 h 1397"/>
                <a:gd name="T6" fmla="*/ 487 w 488"/>
                <a:gd name="T7" fmla="*/ 6241 h 13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1397">
                  <a:moveTo>
                    <a:pt x="0" y="1397"/>
                  </a:moveTo>
                  <a:lnTo>
                    <a:pt x="487" y="1397"/>
                  </a:lnTo>
                  <a:moveTo>
                    <a:pt x="0" y="0"/>
                  </a:moveTo>
                  <a:lnTo>
                    <a:pt x="487"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3" name=" 321">
              <a:extLst>
                <a:ext uri="{FF2B5EF4-FFF2-40B4-BE49-F238E27FC236}">
                  <a16:creationId xmlns:a16="http://schemas.microsoft.com/office/drawing/2014/main" id="{F4B518FA-470E-4ACA-A199-898AE10F73A8}"/>
                </a:ext>
              </a:extLst>
            </p:cNvPr>
            <p:cNvSpPr>
              <a:spLocks/>
            </p:cNvSpPr>
            <p:nvPr/>
          </p:nvSpPr>
          <p:spPr bwMode="auto">
            <a:xfrm>
              <a:off x="9909" y="3456"/>
              <a:ext cx="488" cy="1392"/>
            </a:xfrm>
            <a:custGeom>
              <a:avLst/>
              <a:gdLst>
                <a:gd name="T0" fmla="*/ 0 w 488"/>
                <a:gd name="T1" fmla="*/ 4849 h 1392"/>
                <a:gd name="T2" fmla="*/ 487 w 488"/>
                <a:gd name="T3" fmla="*/ 4849 h 1392"/>
                <a:gd name="T4" fmla="*/ 0 w 488"/>
                <a:gd name="T5" fmla="*/ 3457 h 1392"/>
                <a:gd name="T6" fmla="*/ 487 w 488"/>
                <a:gd name="T7" fmla="*/ 3457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1392">
                  <a:moveTo>
                    <a:pt x="0" y="1392"/>
                  </a:moveTo>
                  <a:lnTo>
                    <a:pt x="487" y="1392"/>
                  </a:lnTo>
                  <a:moveTo>
                    <a:pt x="0" y="0"/>
                  </a:moveTo>
                  <a:lnTo>
                    <a:pt x="487"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4" name=" 320">
              <a:extLst>
                <a:ext uri="{FF2B5EF4-FFF2-40B4-BE49-F238E27FC236}">
                  <a16:creationId xmlns:a16="http://schemas.microsoft.com/office/drawing/2014/main" id="{9CBCE275-B1DA-4626-901E-18DB5C6EBF8E}"/>
                </a:ext>
              </a:extLst>
            </p:cNvPr>
            <p:cNvSpPr>
              <a:spLocks/>
            </p:cNvSpPr>
            <p:nvPr/>
          </p:nvSpPr>
          <p:spPr bwMode="auto">
            <a:xfrm>
              <a:off x="9463" y="3377"/>
              <a:ext cx="447" cy="7047"/>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5" name=" 319">
              <a:extLst>
                <a:ext uri="{FF2B5EF4-FFF2-40B4-BE49-F238E27FC236}">
                  <a16:creationId xmlns:a16="http://schemas.microsoft.com/office/drawing/2014/main" id="{BBE0B631-3DBF-4507-8ABA-750A1AB12643}"/>
                </a:ext>
              </a:extLst>
            </p:cNvPr>
            <p:cNvSpPr>
              <a:spLocks/>
            </p:cNvSpPr>
            <p:nvPr/>
          </p:nvSpPr>
          <p:spPr bwMode="auto">
            <a:xfrm>
              <a:off x="559" y="6180"/>
              <a:ext cx="7680" cy="8357"/>
            </a:xfrm>
            <a:custGeom>
              <a:avLst/>
              <a:gdLst>
                <a:gd name="T0" fmla="*/ 2158 w 7680"/>
                <a:gd name="T1" fmla="*/ 10421 h 8357"/>
                <a:gd name="T2" fmla="*/ 9838 w 7680"/>
                <a:gd name="T3" fmla="*/ 10421 h 8357"/>
                <a:gd name="T4" fmla="*/ 2158 w 7680"/>
                <a:gd name="T5" fmla="*/ 2065 h 8357"/>
                <a:gd name="T6" fmla="*/ 9838 w 7680"/>
                <a:gd name="T7" fmla="*/ 2065 h 83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0" h="8357">
                  <a:moveTo>
                    <a:pt x="2158" y="4241"/>
                  </a:moveTo>
                  <a:lnTo>
                    <a:pt x="9838" y="4241"/>
                  </a:lnTo>
                  <a:moveTo>
                    <a:pt x="2158" y="-4115"/>
                  </a:moveTo>
                  <a:lnTo>
                    <a:pt x="9838" y="-4115"/>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6" name=" 318">
              <a:extLst>
                <a:ext uri="{FF2B5EF4-FFF2-40B4-BE49-F238E27FC236}">
                  <a16:creationId xmlns:a16="http://schemas.microsoft.com/office/drawing/2014/main" id="{D950BFBD-8CA9-432E-9BD8-C8E92A053CD2}"/>
                </a:ext>
              </a:extLst>
            </p:cNvPr>
            <p:cNvSpPr>
              <a:spLocks/>
            </p:cNvSpPr>
            <p:nvPr/>
          </p:nvSpPr>
          <p:spPr bwMode="auto">
            <a:xfrm>
              <a:off x="4629" y="10601"/>
              <a:ext cx="101" cy="96"/>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7" name=" 317">
              <a:extLst>
                <a:ext uri="{FF2B5EF4-FFF2-40B4-BE49-F238E27FC236}">
                  <a16:creationId xmlns:a16="http://schemas.microsoft.com/office/drawing/2014/main" id="{59C2C5A3-31C8-411F-A7D7-9260949BC52D}"/>
                </a:ext>
              </a:extLst>
            </p:cNvPr>
            <p:cNvSpPr>
              <a:spLocks/>
            </p:cNvSpPr>
            <p:nvPr/>
          </p:nvSpPr>
          <p:spPr bwMode="auto">
            <a:xfrm>
              <a:off x="5579" y="10601"/>
              <a:ext cx="101" cy="9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8" name=" 316">
              <a:extLst>
                <a:ext uri="{FF2B5EF4-FFF2-40B4-BE49-F238E27FC236}">
                  <a16:creationId xmlns:a16="http://schemas.microsoft.com/office/drawing/2014/main" id="{F13E3AF0-C4AE-472E-8A9D-4DEA4ADEDDB3}"/>
                </a:ext>
              </a:extLst>
            </p:cNvPr>
            <p:cNvSpPr>
              <a:spLocks/>
            </p:cNvSpPr>
            <p:nvPr/>
          </p:nvSpPr>
          <p:spPr bwMode="auto">
            <a:xfrm>
              <a:off x="6607" y="10601"/>
              <a:ext cx="101" cy="96"/>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9" name=" 315">
              <a:extLst>
                <a:ext uri="{FF2B5EF4-FFF2-40B4-BE49-F238E27FC236}">
                  <a16:creationId xmlns:a16="http://schemas.microsoft.com/office/drawing/2014/main" id="{D011D277-61CB-486F-B2D9-922214B55816}"/>
                </a:ext>
              </a:extLst>
            </p:cNvPr>
            <p:cNvSpPr>
              <a:spLocks/>
            </p:cNvSpPr>
            <p:nvPr/>
          </p:nvSpPr>
          <p:spPr bwMode="auto">
            <a:xfrm>
              <a:off x="2241" y="1311"/>
              <a:ext cx="8161" cy="9629"/>
            </a:xfrm>
            <a:prstGeom prst="rect">
              <a:avLst/>
            </a:prstGeom>
            <a:noFill/>
            <a:ln w="9144">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30" name=" 314">
              <a:extLst>
                <a:ext uri="{FF2B5EF4-FFF2-40B4-BE49-F238E27FC236}">
                  <a16:creationId xmlns:a16="http://schemas.microsoft.com/office/drawing/2014/main" id="{C5E819ED-E7D5-4CD7-A2CA-166365FBA41D}"/>
                </a:ext>
              </a:extLst>
            </p:cNvPr>
            <p:cNvSpPr txBox="1">
              <a:spLocks/>
            </p:cNvSpPr>
            <p:nvPr/>
          </p:nvSpPr>
          <p:spPr bwMode="auto">
            <a:xfrm>
              <a:off x="5013" y="1470"/>
              <a:ext cx="2637"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30"/>
                </a:lnSpc>
              </a:pPr>
              <a:r>
                <a:rPr lang="en-US" sz="1200" b="1">
                  <a:solidFill>
                    <a:srgbClr val="585858"/>
                  </a:solidFill>
                  <a:effectLst/>
                  <a:latin typeface="Times New Roman" panose="02020603050405020304" pitchFamily="18" charset="0"/>
                  <a:ea typeface="Times New Roman" panose="02020603050405020304" pitchFamily="18" charset="0"/>
                </a:rPr>
                <a:t>RESTING PULSE </a:t>
              </a:r>
              <a:r>
                <a:rPr lang="en-US" sz="1200" b="1" spc="-30">
                  <a:solidFill>
                    <a:srgbClr val="585858"/>
                  </a:solidFill>
                  <a:effectLst/>
                  <a:latin typeface="Times New Roman" panose="02020603050405020304" pitchFamily="18" charset="0"/>
                  <a:ea typeface="Times New Roman" panose="02020603050405020304" pitchFamily="18" charset="0"/>
                </a:rPr>
                <a:t>RATE</a:t>
              </a:r>
              <a:endParaRPr lang="en-IN" sz="1100">
                <a:effectLst/>
                <a:latin typeface="Times New Roman" panose="02020603050405020304" pitchFamily="18" charset="0"/>
                <a:ea typeface="Times New Roman" panose="02020603050405020304" pitchFamily="18" charset="0"/>
              </a:endParaRPr>
            </a:p>
          </p:txBody>
        </p:sp>
        <p:sp>
          <p:nvSpPr>
            <p:cNvPr id="31" name=" 313">
              <a:extLst>
                <a:ext uri="{FF2B5EF4-FFF2-40B4-BE49-F238E27FC236}">
                  <a16:creationId xmlns:a16="http://schemas.microsoft.com/office/drawing/2014/main" id="{4C47A5AA-B179-42A8-B331-8A7E93142594}"/>
                </a:ext>
              </a:extLst>
            </p:cNvPr>
            <p:cNvSpPr txBox="1">
              <a:spLocks/>
            </p:cNvSpPr>
            <p:nvPr/>
          </p:nvSpPr>
          <p:spPr bwMode="auto">
            <a:xfrm>
              <a:off x="2359" y="1982"/>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IN" sz="1100">
                <a:effectLst/>
                <a:latin typeface="Times New Roman" panose="02020603050405020304" pitchFamily="18" charset="0"/>
                <a:ea typeface="Times New Roman" panose="02020603050405020304" pitchFamily="18" charset="0"/>
              </a:endParaRPr>
            </a:p>
          </p:txBody>
        </p:sp>
        <p:sp>
          <p:nvSpPr>
            <p:cNvPr id="32" name=" 312">
              <a:extLst>
                <a:ext uri="{FF2B5EF4-FFF2-40B4-BE49-F238E27FC236}">
                  <a16:creationId xmlns:a16="http://schemas.microsoft.com/office/drawing/2014/main" id="{0705A5A5-C99C-45B1-9C9D-5505CE6804A6}"/>
                </a:ext>
              </a:extLst>
            </p:cNvPr>
            <p:cNvSpPr txBox="1">
              <a:spLocks/>
            </p:cNvSpPr>
            <p:nvPr/>
          </p:nvSpPr>
          <p:spPr bwMode="auto">
            <a:xfrm>
              <a:off x="5784" y="2725"/>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82.66</a:t>
              </a:r>
              <a:endParaRPr lang="en-IN" sz="1100">
                <a:effectLst/>
                <a:latin typeface="Times New Roman" panose="02020603050405020304" pitchFamily="18" charset="0"/>
                <a:ea typeface="Times New Roman" panose="02020603050405020304" pitchFamily="18" charset="0"/>
              </a:endParaRPr>
            </a:p>
          </p:txBody>
        </p:sp>
        <p:sp>
          <p:nvSpPr>
            <p:cNvPr id="33" name=" 311">
              <a:extLst>
                <a:ext uri="{FF2B5EF4-FFF2-40B4-BE49-F238E27FC236}">
                  <a16:creationId xmlns:a16="http://schemas.microsoft.com/office/drawing/2014/main" id="{00B1A28F-823A-4415-8A31-52025859D7C7}"/>
                </a:ext>
              </a:extLst>
            </p:cNvPr>
            <p:cNvSpPr txBox="1">
              <a:spLocks/>
            </p:cNvSpPr>
            <p:nvPr/>
          </p:nvSpPr>
          <p:spPr bwMode="auto">
            <a:xfrm>
              <a:off x="9482" y="3101"/>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82.12</a:t>
              </a:r>
              <a:endParaRPr lang="en-IN" sz="1100">
                <a:effectLst/>
                <a:latin typeface="Times New Roman" panose="02020603050405020304" pitchFamily="18" charset="0"/>
                <a:ea typeface="Times New Roman" panose="02020603050405020304" pitchFamily="18" charset="0"/>
              </a:endParaRPr>
            </a:p>
          </p:txBody>
        </p:sp>
        <p:sp>
          <p:nvSpPr>
            <p:cNvPr id="34" name=" 310">
              <a:extLst>
                <a:ext uri="{FF2B5EF4-FFF2-40B4-BE49-F238E27FC236}">
                  <a16:creationId xmlns:a16="http://schemas.microsoft.com/office/drawing/2014/main" id="{1730E603-9D8D-4CAD-B545-70F2D49CC889}"/>
                </a:ext>
              </a:extLst>
            </p:cNvPr>
            <p:cNvSpPr txBox="1">
              <a:spLocks/>
            </p:cNvSpPr>
            <p:nvPr/>
          </p:nvSpPr>
          <p:spPr bwMode="auto">
            <a:xfrm>
              <a:off x="2359" y="3375"/>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IN" sz="1100">
                <a:effectLst/>
                <a:latin typeface="Times New Roman" panose="02020603050405020304" pitchFamily="18" charset="0"/>
                <a:ea typeface="Times New Roman" panose="02020603050405020304" pitchFamily="18" charset="0"/>
              </a:endParaRPr>
            </a:p>
          </p:txBody>
        </p:sp>
        <p:sp>
          <p:nvSpPr>
            <p:cNvPr id="35" name=" 309">
              <a:extLst>
                <a:ext uri="{FF2B5EF4-FFF2-40B4-BE49-F238E27FC236}">
                  <a16:creationId xmlns:a16="http://schemas.microsoft.com/office/drawing/2014/main" id="{D870C058-A08B-4F0E-8443-EB2435C43DF0}"/>
                </a:ext>
              </a:extLst>
            </p:cNvPr>
            <p:cNvSpPr txBox="1">
              <a:spLocks/>
            </p:cNvSpPr>
            <p:nvPr/>
          </p:nvSpPr>
          <p:spPr bwMode="auto">
            <a:xfrm>
              <a:off x="8961" y="3324"/>
              <a:ext cx="34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81.8</a:t>
              </a:r>
              <a:endParaRPr lang="en-IN" sz="1100">
                <a:effectLst/>
                <a:latin typeface="Times New Roman" panose="02020603050405020304" pitchFamily="18" charset="0"/>
                <a:ea typeface="Times New Roman" panose="02020603050405020304" pitchFamily="18" charset="0"/>
              </a:endParaRPr>
            </a:p>
          </p:txBody>
        </p:sp>
        <p:sp>
          <p:nvSpPr>
            <p:cNvPr id="36" name=" 308">
              <a:extLst>
                <a:ext uri="{FF2B5EF4-FFF2-40B4-BE49-F238E27FC236}">
                  <a16:creationId xmlns:a16="http://schemas.microsoft.com/office/drawing/2014/main" id="{72BC253A-D10A-4065-8C18-B4ED7BFB1717}"/>
                </a:ext>
              </a:extLst>
            </p:cNvPr>
            <p:cNvSpPr txBox="1">
              <a:spLocks/>
            </p:cNvSpPr>
            <p:nvPr/>
          </p:nvSpPr>
          <p:spPr bwMode="auto">
            <a:xfrm>
              <a:off x="3223" y="4488"/>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80.13</a:t>
              </a:r>
              <a:endParaRPr lang="en-IN" sz="1100">
                <a:effectLst/>
                <a:latin typeface="Times New Roman" panose="02020603050405020304" pitchFamily="18" charset="0"/>
                <a:ea typeface="Times New Roman" panose="02020603050405020304" pitchFamily="18" charset="0"/>
              </a:endParaRPr>
            </a:p>
          </p:txBody>
        </p:sp>
        <p:sp>
          <p:nvSpPr>
            <p:cNvPr id="37" name=" 307">
              <a:extLst>
                <a:ext uri="{FF2B5EF4-FFF2-40B4-BE49-F238E27FC236}">
                  <a16:creationId xmlns:a16="http://schemas.microsoft.com/office/drawing/2014/main" id="{C12FEF2A-4EA0-4814-9222-C8B3BAC48F78}"/>
                </a:ext>
              </a:extLst>
            </p:cNvPr>
            <p:cNvSpPr txBox="1">
              <a:spLocks/>
            </p:cNvSpPr>
            <p:nvPr/>
          </p:nvSpPr>
          <p:spPr bwMode="auto">
            <a:xfrm>
              <a:off x="2359" y="4768"/>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IN" sz="1100">
                <a:effectLst/>
                <a:latin typeface="Times New Roman" panose="02020603050405020304" pitchFamily="18" charset="0"/>
                <a:ea typeface="Times New Roman" panose="02020603050405020304" pitchFamily="18" charset="0"/>
              </a:endParaRPr>
            </a:p>
          </p:txBody>
        </p:sp>
        <p:sp>
          <p:nvSpPr>
            <p:cNvPr id="38" name=" 306">
              <a:extLst>
                <a:ext uri="{FF2B5EF4-FFF2-40B4-BE49-F238E27FC236}">
                  <a16:creationId xmlns:a16="http://schemas.microsoft.com/office/drawing/2014/main" id="{FB193A47-67E7-4169-821F-96B81B1184E8}"/>
                </a:ext>
              </a:extLst>
            </p:cNvPr>
            <p:cNvSpPr txBox="1">
              <a:spLocks/>
            </p:cNvSpPr>
            <p:nvPr/>
          </p:nvSpPr>
          <p:spPr bwMode="auto">
            <a:xfrm>
              <a:off x="6400" y="4996"/>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79.4</a:t>
              </a:r>
              <a:endParaRPr lang="en-IN" sz="1100">
                <a:effectLst/>
                <a:latin typeface="Times New Roman" panose="02020603050405020304" pitchFamily="18" charset="0"/>
                <a:ea typeface="Times New Roman" panose="02020603050405020304" pitchFamily="18" charset="0"/>
              </a:endParaRPr>
            </a:p>
          </p:txBody>
        </p:sp>
        <p:sp>
          <p:nvSpPr>
            <p:cNvPr id="39" name=" 305">
              <a:extLst>
                <a:ext uri="{FF2B5EF4-FFF2-40B4-BE49-F238E27FC236}">
                  <a16:creationId xmlns:a16="http://schemas.microsoft.com/office/drawing/2014/main" id="{8DD8515C-42C3-4602-BFCC-E0B5A9D15375}"/>
                </a:ext>
              </a:extLst>
            </p:cNvPr>
            <p:cNvSpPr txBox="1">
              <a:spLocks/>
            </p:cNvSpPr>
            <p:nvPr/>
          </p:nvSpPr>
          <p:spPr bwMode="auto">
            <a:xfrm>
              <a:off x="8394" y="4857"/>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79.6</a:t>
              </a:r>
              <a:endParaRPr lang="en-IN" sz="1100">
                <a:effectLst/>
                <a:latin typeface="Times New Roman" panose="02020603050405020304" pitchFamily="18" charset="0"/>
                <a:ea typeface="Times New Roman" panose="02020603050405020304" pitchFamily="18" charset="0"/>
              </a:endParaRPr>
            </a:p>
          </p:txBody>
        </p:sp>
        <p:sp>
          <p:nvSpPr>
            <p:cNvPr id="40" name=" 304">
              <a:extLst>
                <a:ext uri="{FF2B5EF4-FFF2-40B4-BE49-F238E27FC236}">
                  <a16:creationId xmlns:a16="http://schemas.microsoft.com/office/drawing/2014/main" id="{EEC9C720-2DC8-4207-A2FA-09530642F875}"/>
                </a:ext>
              </a:extLst>
            </p:cNvPr>
            <p:cNvSpPr txBox="1">
              <a:spLocks/>
            </p:cNvSpPr>
            <p:nvPr/>
          </p:nvSpPr>
          <p:spPr bwMode="auto">
            <a:xfrm>
              <a:off x="6968" y="5345"/>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78.9</a:t>
              </a:r>
              <a:endParaRPr lang="en-IN" sz="1100">
                <a:effectLst/>
                <a:latin typeface="Times New Roman" panose="02020603050405020304" pitchFamily="18" charset="0"/>
                <a:ea typeface="Times New Roman" panose="02020603050405020304" pitchFamily="18" charset="0"/>
              </a:endParaRPr>
            </a:p>
          </p:txBody>
        </p:sp>
        <p:sp>
          <p:nvSpPr>
            <p:cNvPr id="41" name=" 303">
              <a:extLst>
                <a:ext uri="{FF2B5EF4-FFF2-40B4-BE49-F238E27FC236}">
                  <a16:creationId xmlns:a16="http://schemas.microsoft.com/office/drawing/2014/main" id="{EB075F0D-5C67-40E1-B363-15A4EFC0AF12}"/>
                </a:ext>
              </a:extLst>
            </p:cNvPr>
            <p:cNvSpPr txBox="1">
              <a:spLocks/>
            </p:cNvSpPr>
            <p:nvPr/>
          </p:nvSpPr>
          <p:spPr bwMode="auto">
            <a:xfrm>
              <a:off x="2359" y="6161"/>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IN" sz="1100">
                <a:effectLst/>
                <a:latin typeface="Times New Roman" panose="02020603050405020304" pitchFamily="18" charset="0"/>
                <a:ea typeface="Times New Roman" panose="02020603050405020304" pitchFamily="18" charset="0"/>
              </a:endParaRPr>
            </a:p>
          </p:txBody>
        </p:sp>
        <p:sp>
          <p:nvSpPr>
            <p:cNvPr id="42" name=" 302">
              <a:extLst>
                <a:ext uri="{FF2B5EF4-FFF2-40B4-BE49-F238E27FC236}">
                  <a16:creationId xmlns:a16="http://schemas.microsoft.com/office/drawing/2014/main" id="{C8E31FDC-D5E2-4550-912F-0EB1EBC7925F}"/>
                </a:ext>
              </a:extLst>
            </p:cNvPr>
            <p:cNvSpPr txBox="1">
              <a:spLocks/>
            </p:cNvSpPr>
            <p:nvPr/>
          </p:nvSpPr>
          <p:spPr bwMode="auto">
            <a:xfrm>
              <a:off x="2359" y="7555"/>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n-IN" sz="1100">
                <a:effectLst/>
                <a:latin typeface="Times New Roman" panose="02020603050405020304" pitchFamily="18" charset="0"/>
                <a:ea typeface="Times New Roman" panose="02020603050405020304" pitchFamily="18" charset="0"/>
              </a:endParaRPr>
            </a:p>
          </p:txBody>
        </p:sp>
        <p:sp>
          <p:nvSpPr>
            <p:cNvPr id="43" name=" 301">
              <a:extLst>
                <a:ext uri="{FF2B5EF4-FFF2-40B4-BE49-F238E27FC236}">
                  <a16:creationId xmlns:a16="http://schemas.microsoft.com/office/drawing/2014/main" id="{54C4ABA1-0EC8-4029-8C45-9776F655A0EA}"/>
                </a:ext>
              </a:extLst>
            </p:cNvPr>
            <p:cNvSpPr txBox="1">
              <a:spLocks/>
            </p:cNvSpPr>
            <p:nvPr/>
          </p:nvSpPr>
          <p:spPr bwMode="auto">
            <a:xfrm>
              <a:off x="3838" y="7643"/>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75.6</a:t>
              </a:r>
              <a:endParaRPr lang="en-IN" sz="1100">
                <a:effectLst/>
                <a:latin typeface="Times New Roman" panose="02020603050405020304" pitchFamily="18" charset="0"/>
                <a:ea typeface="Times New Roman" panose="02020603050405020304" pitchFamily="18" charset="0"/>
              </a:endParaRPr>
            </a:p>
          </p:txBody>
        </p:sp>
        <p:sp>
          <p:nvSpPr>
            <p:cNvPr id="44" name=" 300">
              <a:extLst>
                <a:ext uri="{FF2B5EF4-FFF2-40B4-BE49-F238E27FC236}">
                  <a16:creationId xmlns:a16="http://schemas.microsoft.com/office/drawing/2014/main" id="{F5C7B060-4357-4976-948E-C9F764FE9915}"/>
                </a:ext>
              </a:extLst>
            </p:cNvPr>
            <p:cNvSpPr txBox="1">
              <a:spLocks/>
            </p:cNvSpPr>
            <p:nvPr/>
          </p:nvSpPr>
          <p:spPr bwMode="auto">
            <a:xfrm>
              <a:off x="4358" y="7518"/>
              <a:ext cx="4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75.78</a:t>
              </a:r>
              <a:endParaRPr lang="en-IN" sz="1100">
                <a:effectLst/>
                <a:latin typeface="Times New Roman" panose="02020603050405020304" pitchFamily="18" charset="0"/>
                <a:ea typeface="Times New Roman" panose="02020603050405020304" pitchFamily="18" charset="0"/>
              </a:endParaRPr>
            </a:p>
          </p:txBody>
        </p:sp>
        <p:sp>
          <p:nvSpPr>
            <p:cNvPr id="45" name=" 299">
              <a:extLst>
                <a:ext uri="{FF2B5EF4-FFF2-40B4-BE49-F238E27FC236}">
                  <a16:creationId xmlns:a16="http://schemas.microsoft.com/office/drawing/2014/main" id="{646EB08C-4788-4E86-8901-3609D3A559C3}"/>
                </a:ext>
              </a:extLst>
            </p:cNvPr>
            <p:cNvSpPr txBox="1">
              <a:spLocks/>
            </p:cNvSpPr>
            <p:nvPr/>
          </p:nvSpPr>
          <p:spPr bwMode="auto">
            <a:xfrm>
              <a:off x="2359" y="8948"/>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n-IN" sz="1100">
                <a:effectLst/>
                <a:latin typeface="Times New Roman" panose="02020603050405020304" pitchFamily="18" charset="0"/>
                <a:ea typeface="Times New Roman" panose="02020603050405020304" pitchFamily="18" charset="0"/>
              </a:endParaRPr>
            </a:p>
          </p:txBody>
        </p:sp>
        <p:sp>
          <p:nvSpPr>
            <p:cNvPr id="46" name=" 298">
              <a:extLst>
                <a:ext uri="{FF2B5EF4-FFF2-40B4-BE49-F238E27FC236}">
                  <a16:creationId xmlns:a16="http://schemas.microsoft.com/office/drawing/2014/main" id="{A471FC0E-B552-4A2E-99F8-F0F4ABAD2241}"/>
                </a:ext>
              </a:extLst>
            </p:cNvPr>
            <p:cNvSpPr txBox="1">
              <a:spLocks/>
            </p:cNvSpPr>
            <p:nvPr/>
          </p:nvSpPr>
          <p:spPr bwMode="auto">
            <a:xfrm>
              <a:off x="2359" y="10341"/>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72</a:t>
              </a:r>
              <a:endParaRPr lang="en-IN" sz="1100">
                <a:effectLst/>
                <a:latin typeface="Times New Roman" panose="02020603050405020304" pitchFamily="18" charset="0"/>
                <a:ea typeface="Times New Roman" panose="02020603050405020304" pitchFamily="18" charset="0"/>
              </a:endParaRPr>
            </a:p>
          </p:txBody>
        </p:sp>
        <p:sp>
          <p:nvSpPr>
            <p:cNvPr id="47" name=" 297">
              <a:extLst>
                <a:ext uri="{FF2B5EF4-FFF2-40B4-BE49-F238E27FC236}">
                  <a16:creationId xmlns:a16="http://schemas.microsoft.com/office/drawing/2014/main" id="{6D1B064B-8A73-402A-9689-6428FE6D5C3B}"/>
                </a:ext>
              </a:extLst>
            </p:cNvPr>
            <p:cNvSpPr txBox="1">
              <a:spLocks/>
            </p:cNvSpPr>
            <p:nvPr/>
          </p:nvSpPr>
          <p:spPr bwMode="auto">
            <a:xfrm>
              <a:off x="3694" y="10639"/>
              <a:ext cx="63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48" name=" 296">
              <a:extLst>
                <a:ext uri="{FF2B5EF4-FFF2-40B4-BE49-F238E27FC236}">
                  <a16:creationId xmlns:a16="http://schemas.microsoft.com/office/drawing/2014/main" id="{4BB5A32B-8B84-4C98-940E-F08B422F0CFA}"/>
                </a:ext>
              </a:extLst>
            </p:cNvPr>
            <p:cNvSpPr txBox="1">
              <a:spLocks/>
            </p:cNvSpPr>
            <p:nvPr/>
          </p:nvSpPr>
          <p:spPr bwMode="auto">
            <a:xfrm>
              <a:off x="4771" y="10570"/>
              <a:ext cx="6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 Test</a:t>
              </a:r>
              <a:endParaRPr lang="en-IN" sz="1100">
                <a:effectLst/>
                <a:latin typeface="Times New Roman" panose="02020603050405020304" pitchFamily="18" charset="0"/>
                <a:ea typeface="Times New Roman" panose="02020603050405020304" pitchFamily="18" charset="0"/>
              </a:endParaRPr>
            </a:p>
          </p:txBody>
        </p:sp>
        <p:sp>
          <p:nvSpPr>
            <p:cNvPr id="49" name=" 295">
              <a:extLst>
                <a:ext uri="{FF2B5EF4-FFF2-40B4-BE49-F238E27FC236}">
                  <a16:creationId xmlns:a16="http://schemas.microsoft.com/office/drawing/2014/main" id="{878654B9-EBEC-4DF9-9CB6-7605F8FC6DD7}"/>
                </a:ext>
              </a:extLst>
            </p:cNvPr>
            <p:cNvSpPr txBox="1">
              <a:spLocks/>
            </p:cNvSpPr>
            <p:nvPr/>
          </p:nvSpPr>
          <p:spPr bwMode="auto">
            <a:xfrm>
              <a:off x="5724" y="10570"/>
              <a:ext cx="237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60000"/>
                </a:lnSpc>
              </a:pP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40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1200" b="1" spc="-675">
                  <a:solidFill>
                    <a:srgbClr val="333333"/>
                  </a:solidFill>
                  <a:effectLst/>
                  <a:latin typeface="Times New Roman" panose="02020603050405020304" pitchFamily="18" charset="0"/>
                  <a:ea typeface="Times New Roman" panose="02020603050405020304" pitchFamily="18" charset="0"/>
                </a:rPr>
                <a:t>G</a:t>
              </a:r>
              <a:r>
                <a:rPr lang="en-US" sz="900" spc="-30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spc="-34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x</a:t>
              </a:r>
              <a:r>
                <a:rPr lang="en-US" sz="900" spc="-14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200" b="1" spc="-370">
                  <a:solidFill>
                    <a:srgbClr val="333333"/>
                  </a:solidFill>
                  <a:effectLst/>
                  <a:latin typeface="Times New Roman" panose="02020603050405020304" pitchFamily="18" charset="0"/>
                  <a:ea typeface="Times New Roman" panose="02020603050405020304" pitchFamily="18" charset="0"/>
                </a:rPr>
                <a:t>r</a:t>
              </a:r>
              <a:r>
                <a:rPr lang="en-US" sz="900" spc="-16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200" b="1" spc="-270">
                  <a:solidFill>
                    <a:srgbClr val="333333"/>
                  </a:solidFill>
                  <a:effectLst/>
                  <a:latin typeface="Times New Roman" panose="02020603050405020304" pitchFamily="18" charset="0"/>
                  <a:ea typeface="Times New Roman" panose="02020603050405020304" pitchFamily="18" charset="0"/>
                </a:rPr>
                <a:t>o</a:t>
              </a:r>
              <a:r>
                <a:rPr lang="en-US" sz="900" spc="-3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1200" b="1" spc="-365">
                  <a:solidFill>
                    <a:srgbClr val="333333"/>
                  </a:solidFill>
                  <a:effectLst/>
                  <a:latin typeface="Times New Roman" panose="02020603050405020304" pitchFamily="18" charset="0"/>
                  <a:ea typeface="Times New Roman" panose="02020603050405020304" pitchFamily="18" charset="0"/>
                </a:rPr>
                <a:t>u</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b="1" spc="-505">
                  <a:solidFill>
                    <a:srgbClr val="333333"/>
                  </a:solidFill>
                  <a:effectLst/>
                  <a:latin typeface="Times New Roman" panose="02020603050405020304" pitchFamily="18" charset="0"/>
                  <a:ea typeface="Times New Roman" panose="02020603050405020304" pitchFamily="18" charset="0"/>
                </a:rPr>
                <a:t>p</a:t>
              </a:r>
              <a:r>
                <a:rPr lang="en-US" sz="900" spc="-3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1" spc="-450">
                  <a:solidFill>
                    <a:srgbClr val="333333"/>
                  </a:solidFill>
                  <a:effectLst/>
                  <a:latin typeface="Times New Roman" panose="02020603050405020304" pitchFamily="18" charset="0"/>
                  <a:ea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djus</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ed</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IN" sz="1100">
                <a:effectLst/>
                <a:latin typeface="Times New Roman" panose="02020603050405020304" pitchFamily="18" charset="0"/>
                <a:ea typeface="Times New Roman" panose="02020603050405020304" pitchFamily="18" charset="0"/>
              </a:endParaRPr>
            </a:p>
          </p:txBody>
        </p:sp>
        <p:sp>
          <p:nvSpPr>
            <p:cNvPr id="50" name=" 294">
              <a:extLst>
                <a:ext uri="{FF2B5EF4-FFF2-40B4-BE49-F238E27FC236}">
                  <a16:creationId xmlns:a16="http://schemas.microsoft.com/office/drawing/2014/main" id="{9A6B19B9-F03E-4432-9DF7-1219B991B786}"/>
                </a:ext>
              </a:extLst>
            </p:cNvPr>
            <p:cNvSpPr txBox="1">
              <a:spLocks/>
            </p:cNvSpPr>
            <p:nvPr/>
          </p:nvSpPr>
          <p:spPr bwMode="auto">
            <a:xfrm>
              <a:off x="8697" y="10639"/>
              <a:ext cx="87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81000" y="685800"/>
            <a:ext cx="9194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400" b="1" dirty="0">
                <a:solidFill>
                  <a:srgbClr val="0000FF"/>
                </a:solidFill>
                <a:latin typeface="Times New Roman" pitchFamily="18" charset="0"/>
                <a:cs typeface="Times New Roman" pitchFamily="18" charset="0"/>
              </a:rPr>
              <a:t>COMPUTATION OF ANALYSIS OF COVARIANCE ON  </a:t>
            </a:r>
          </a:p>
          <a:p>
            <a:pPr algn="ctr"/>
            <a:r>
              <a:rPr lang="en-US" sz="1400" b="1" dirty="0">
                <a:solidFill>
                  <a:srgbClr val="0000FF"/>
                </a:solidFill>
                <a:latin typeface="Times New Roman" pitchFamily="18" charset="0"/>
                <a:cs typeface="Times New Roman" pitchFamily="18" charset="0"/>
              </a:rPr>
              <a:t>STRESS  OF EXPERIMENTAL GROUP I, II, AND CONTROL GROUP</a:t>
            </a:r>
            <a:endParaRPr lang="en-US" sz="1400" dirty="0">
              <a:solidFill>
                <a:srgbClr val="0000FF"/>
              </a:solidFill>
              <a:latin typeface="Times New Roman" pitchFamily="18" charset="0"/>
              <a:cs typeface="Times New Roman" pitchFamily="18" charset="0"/>
            </a:endParaRPr>
          </a:p>
        </p:txBody>
      </p:sp>
      <p:sp>
        <p:nvSpPr>
          <p:cNvPr id="17409" name="Rectangle 1"/>
          <p:cNvSpPr>
            <a:spLocks noChangeArrowheads="1"/>
          </p:cNvSpPr>
          <p:nvPr/>
        </p:nvSpPr>
        <p:spPr bwMode="auto">
          <a:xfrm>
            <a:off x="838200" y="5486400"/>
            <a:ext cx="57912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*Significant, Table value for </a:t>
            </a:r>
            <a:r>
              <a:rPr kumimoji="0" lang="en-US"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df</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2 and 42 was 3.23 and </a:t>
            </a:r>
            <a:r>
              <a:rPr kumimoji="0" lang="en-US"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df</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2 and 41 was 3.22</a:t>
            </a:r>
            <a:endParaRPr kumimoji="0" lang="en-US" sz="1400" b="0" i="0" u="none" strike="noStrike" cap="none" normalizeH="0" baseline="0" dirty="0">
              <a:ln>
                <a:noFill/>
              </a:ln>
              <a:solidFill>
                <a:schemeClr val="tx1"/>
              </a:solidFill>
              <a:effectLst/>
              <a:latin typeface="Arial" pitchFamily="34" charset="0"/>
            </a:endParaRPr>
          </a:p>
        </p:txBody>
      </p:sp>
      <p:graphicFrame>
        <p:nvGraphicFramePr>
          <p:cNvPr id="4" name="Table 3">
            <a:extLst>
              <a:ext uri="{FF2B5EF4-FFF2-40B4-BE49-F238E27FC236}">
                <a16:creationId xmlns:a16="http://schemas.microsoft.com/office/drawing/2014/main" id="{481ED506-30AC-4D49-826A-D92BEEB9841E}"/>
              </a:ext>
            </a:extLst>
          </p:cNvPr>
          <p:cNvGraphicFramePr>
            <a:graphicFrameLocks noGrp="1"/>
          </p:cNvGraphicFramePr>
          <p:nvPr>
            <p:extLst>
              <p:ext uri="{D42A27DB-BD31-4B8C-83A1-F6EECF244321}">
                <p14:modId xmlns:p14="http://schemas.microsoft.com/office/powerpoint/2010/main" val="953813365"/>
              </p:ext>
            </p:extLst>
          </p:nvPr>
        </p:nvGraphicFramePr>
        <p:xfrm>
          <a:off x="838199" y="2001266"/>
          <a:ext cx="7315202" cy="3180334"/>
        </p:xfrm>
        <a:graphic>
          <a:graphicData uri="http://schemas.openxmlformats.org/drawingml/2006/table">
            <a:tbl>
              <a:tblPr firstRow="1" firstCol="1" lastRow="1" lastCol="1" bandRow="1" bandCol="1">
                <a:tableStyleId>{5C22544A-7EE6-4342-B048-85BDC9FD1C3A}</a:tableStyleId>
              </a:tblPr>
              <a:tblGrid>
                <a:gridCol w="873810">
                  <a:extLst>
                    <a:ext uri="{9D8B030D-6E8A-4147-A177-3AD203B41FA5}">
                      <a16:colId xmlns:a16="http://schemas.microsoft.com/office/drawing/2014/main" val="1015231095"/>
                    </a:ext>
                  </a:extLst>
                </a:gridCol>
                <a:gridCol w="683852">
                  <a:extLst>
                    <a:ext uri="{9D8B030D-6E8A-4147-A177-3AD203B41FA5}">
                      <a16:colId xmlns:a16="http://schemas.microsoft.com/office/drawing/2014/main" val="141661609"/>
                    </a:ext>
                  </a:extLst>
                </a:gridCol>
                <a:gridCol w="789941">
                  <a:extLst>
                    <a:ext uri="{9D8B030D-6E8A-4147-A177-3AD203B41FA5}">
                      <a16:colId xmlns:a16="http://schemas.microsoft.com/office/drawing/2014/main" val="1285014843"/>
                    </a:ext>
                  </a:extLst>
                </a:gridCol>
                <a:gridCol w="873810">
                  <a:extLst>
                    <a:ext uri="{9D8B030D-6E8A-4147-A177-3AD203B41FA5}">
                      <a16:colId xmlns:a16="http://schemas.microsoft.com/office/drawing/2014/main" val="2097112510"/>
                    </a:ext>
                  </a:extLst>
                </a:gridCol>
                <a:gridCol w="815031">
                  <a:extLst>
                    <a:ext uri="{9D8B030D-6E8A-4147-A177-3AD203B41FA5}">
                      <a16:colId xmlns:a16="http://schemas.microsoft.com/office/drawing/2014/main" val="274568713"/>
                    </a:ext>
                  </a:extLst>
                </a:gridCol>
                <a:gridCol w="815031">
                  <a:extLst>
                    <a:ext uri="{9D8B030D-6E8A-4147-A177-3AD203B41FA5}">
                      <a16:colId xmlns:a16="http://schemas.microsoft.com/office/drawing/2014/main" val="1631668690"/>
                    </a:ext>
                  </a:extLst>
                </a:gridCol>
                <a:gridCol w="792808">
                  <a:extLst>
                    <a:ext uri="{9D8B030D-6E8A-4147-A177-3AD203B41FA5}">
                      <a16:colId xmlns:a16="http://schemas.microsoft.com/office/drawing/2014/main" val="176055509"/>
                    </a:ext>
                  </a:extLst>
                </a:gridCol>
                <a:gridCol w="792808">
                  <a:extLst>
                    <a:ext uri="{9D8B030D-6E8A-4147-A177-3AD203B41FA5}">
                      <a16:colId xmlns:a16="http://schemas.microsoft.com/office/drawing/2014/main" val="3711066975"/>
                    </a:ext>
                  </a:extLst>
                </a:gridCol>
                <a:gridCol w="878111">
                  <a:extLst>
                    <a:ext uri="{9D8B030D-6E8A-4147-A177-3AD203B41FA5}">
                      <a16:colId xmlns:a16="http://schemas.microsoft.com/office/drawing/2014/main" val="4140727529"/>
                    </a:ext>
                  </a:extLst>
                </a:gridCol>
              </a:tblGrid>
              <a:tr h="638520">
                <a:tc>
                  <a:txBody>
                    <a:bodyPr/>
                    <a:lstStyle/>
                    <a:p>
                      <a:pPr algn="ctr">
                        <a:spcBef>
                          <a:spcPts val="10"/>
                        </a:spcBef>
                      </a:pPr>
                      <a:r>
                        <a:rPr lang="en-US" sz="1350">
                          <a:effectLst/>
                        </a:rPr>
                        <a:t> </a:t>
                      </a:r>
                      <a:endParaRPr lang="en-IN" sz="1100">
                        <a:effectLst/>
                      </a:endParaRPr>
                    </a:p>
                    <a:p>
                      <a:pPr marL="225425" algn="ctr">
                        <a:spcBef>
                          <a:spcPts val="5"/>
                        </a:spcBef>
                        <a:spcAft>
                          <a:spcPts val="0"/>
                        </a:spcAft>
                      </a:pPr>
                      <a:r>
                        <a:rPr lang="en-US" sz="1200">
                          <a:effectLst/>
                        </a:rPr>
                        <a:t>Test</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6195" marR="27305" indent="142875" algn="ctr">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51435" marR="23495" indent="170180" algn="ctr">
                        <a:spcBef>
                          <a:spcPts val="895"/>
                        </a:spcBef>
                        <a:spcAft>
                          <a:spcPts val="0"/>
                        </a:spcAft>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180" marR="93345" indent="-58420" algn="ctr">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300">
                          <a:effectLst/>
                        </a:rPr>
                        <a:t> </a:t>
                      </a:r>
                      <a:endParaRPr lang="en-IN" sz="1100">
                        <a:effectLst/>
                      </a:endParaRPr>
                    </a:p>
                    <a:p>
                      <a:pPr marR="165735" algn="ctr">
                        <a:spcBef>
                          <a:spcPts val="770"/>
                        </a:spcBef>
                        <a:spcAft>
                          <a:spcPts val="0"/>
                        </a:spcAft>
                      </a:pPr>
                      <a:r>
                        <a:rPr lang="en-US" sz="1200">
                          <a:effectLst/>
                        </a:rPr>
                        <a:t>S.V</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100">
                          <a:effectLst/>
                        </a:rPr>
                        <a:t> </a:t>
                      </a:r>
                      <a:endParaRPr lang="en-IN" sz="1100">
                        <a:effectLst/>
                      </a:endParaRPr>
                    </a:p>
                    <a:p>
                      <a:pPr algn="ctr"/>
                      <a:r>
                        <a:rPr lang="en-US" sz="1100">
                          <a:effectLst/>
                        </a:rPr>
                        <a:t>S.S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300">
                          <a:effectLst/>
                        </a:rPr>
                        <a:t> </a:t>
                      </a:r>
                      <a:endParaRPr lang="en-IN" sz="1100">
                        <a:effectLst/>
                      </a:endParaRPr>
                    </a:p>
                    <a:p>
                      <a:pPr marL="129540" algn="ctr">
                        <a:spcBef>
                          <a:spcPts val="770"/>
                        </a:spcBef>
                        <a:spcAft>
                          <a:spcPts val="0"/>
                        </a:spcAft>
                      </a:pPr>
                      <a:r>
                        <a:rPr lang="en-US" sz="1200">
                          <a:effectLst/>
                        </a:rPr>
                        <a:t>df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300">
                          <a:effectLst/>
                        </a:rPr>
                        <a:t> </a:t>
                      </a:r>
                      <a:endParaRPr lang="en-IN" sz="1100">
                        <a:effectLst/>
                      </a:endParaRPr>
                    </a:p>
                    <a:p>
                      <a:pPr marL="213995" algn="ctr">
                        <a:spcBef>
                          <a:spcPts val="770"/>
                        </a:spcBef>
                        <a:spcAft>
                          <a:spcPts val="0"/>
                        </a:spcAft>
                      </a:pPr>
                      <a:r>
                        <a:rPr lang="en-US" sz="1200">
                          <a:effectLst/>
                        </a:rPr>
                        <a:t>M.S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18770" marR="41910" indent="-259080" algn="ctr">
                        <a:lnSpc>
                          <a:spcPct val="100000"/>
                        </a:lnSpc>
                        <a:spcBef>
                          <a:spcPts val="870"/>
                        </a:spcBef>
                        <a:spcAft>
                          <a:spcPts val="0"/>
                        </a:spcAft>
                      </a:pPr>
                      <a:r>
                        <a:rPr lang="en-US" sz="1200">
                          <a:effectLst/>
                        </a:rPr>
                        <a:t>Obtained 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307285005"/>
                  </a:ext>
                </a:extLst>
              </a:tr>
              <a:tr h="301617">
                <a:tc rowSpan="2">
                  <a:txBody>
                    <a:bodyPr/>
                    <a:lstStyle/>
                    <a:p>
                      <a:pPr algn="ctr"/>
                      <a:r>
                        <a:rPr lang="en-US" sz="1300">
                          <a:effectLst/>
                        </a:rPr>
                        <a:t> </a:t>
                      </a:r>
                      <a:endParaRPr lang="en-IN" sz="1100">
                        <a:effectLst/>
                      </a:endParaRPr>
                    </a:p>
                    <a:p>
                      <a:pPr marL="146050" indent="-73660" algn="ctr">
                        <a:spcBef>
                          <a:spcPts val="1100"/>
                        </a:spcBef>
                        <a:spcAft>
                          <a:spcPts val="0"/>
                        </a:spcAft>
                      </a:pPr>
                      <a:r>
                        <a:rPr lang="en-US" sz="1200">
                          <a:effectLst/>
                        </a:rPr>
                        <a:t>Pre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137160" algn="ctr">
                        <a:lnSpc>
                          <a:spcPts val="1315"/>
                        </a:lnSpc>
                      </a:pPr>
                      <a:r>
                        <a:rPr lang="en-US" sz="1200">
                          <a:effectLst/>
                        </a:rPr>
                        <a:t>70.200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25425" algn="ctr">
                        <a:lnSpc>
                          <a:spcPts val="1315"/>
                        </a:lnSpc>
                      </a:pPr>
                      <a:r>
                        <a:rPr lang="en-US" sz="1200">
                          <a:effectLst/>
                        </a:rPr>
                        <a:t>68.533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5275" algn="ctr">
                        <a:lnSpc>
                          <a:spcPts val="1315"/>
                        </a:lnSpc>
                      </a:pPr>
                      <a:r>
                        <a:rPr lang="en-US" sz="1200">
                          <a:effectLst/>
                        </a:rPr>
                        <a:t>69.600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0" algn="ctr">
                        <a:lnSpc>
                          <a:spcPts val="1315"/>
                        </a:lnSpc>
                      </a:pPr>
                      <a:r>
                        <a:rPr lang="en-US" sz="1200">
                          <a:effectLst/>
                        </a:rPr>
                        <a:t>21.37778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8890"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15"/>
                        </a:lnSpc>
                      </a:pPr>
                      <a:r>
                        <a:rPr lang="en-US" sz="1200">
                          <a:effectLst/>
                        </a:rPr>
                        <a:t>10.68889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374015" algn="ctr">
                        <a:lnSpc>
                          <a:spcPts val="1315"/>
                        </a:lnSpc>
                      </a:pPr>
                      <a:r>
                        <a:rPr lang="en-US" sz="1200">
                          <a:effectLst/>
                        </a:rPr>
                        <a:t>0.061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601218568"/>
                  </a:ext>
                </a:extLst>
              </a:tr>
              <a:tr h="38731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219710" algn="ctr">
                        <a:lnSpc>
                          <a:spcPts val="1330"/>
                        </a:lnSpc>
                        <a:spcBef>
                          <a:spcPts val="1110"/>
                        </a:spcBef>
                        <a:spcAft>
                          <a:spcPts val="0"/>
                        </a:spcAft>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830" algn="ctr">
                        <a:lnSpc>
                          <a:spcPts val="1330"/>
                        </a:lnSpc>
                        <a:spcBef>
                          <a:spcPts val="1110"/>
                        </a:spcBef>
                        <a:spcAft>
                          <a:spcPts val="0"/>
                        </a:spcAft>
                      </a:pPr>
                      <a:r>
                        <a:rPr lang="en-US" sz="1200">
                          <a:effectLst/>
                        </a:rPr>
                        <a:t>7315.733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2555" algn="ctr">
                        <a:lnSpc>
                          <a:spcPts val="1330"/>
                        </a:lnSpc>
                        <a:spcBef>
                          <a:spcPts val="1110"/>
                        </a:spcBef>
                        <a:spcAft>
                          <a:spcPts val="0"/>
                        </a:spcAft>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9525" algn="ctr">
                        <a:lnSpc>
                          <a:spcPts val="1330"/>
                        </a:lnSpc>
                        <a:spcBef>
                          <a:spcPts val="1110"/>
                        </a:spcBef>
                        <a:spcAft>
                          <a:spcPts val="0"/>
                        </a:spcAft>
                      </a:pPr>
                      <a:r>
                        <a:rPr lang="en-US" sz="1200">
                          <a:effectLst/>
                        </a:rPr>
                        <a:t>174.1841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734738439"/>
                  </a:ext>
                </a:extLst>
              </a:tr>
              <a:tr h="299096">
                <a:tc rowSpan="2">
                  <a:txBody>
                    <a:bodyPr/>
                    <a:lstStyle/>
                    <a:p>
                      <a:pPr algn="ctr">
                        <a:spcBef>
                          <a:spcPts val="10"/>
                        </a:spcBef>
                      </a:pPr>
                      <a:r>
                        <a:rPr lang="en-US" sz="1050">
                          <a:effectLst/>
                        </a:rPr>
                        <a:t> </a:t>
                      </a:r>
                      <a:endParaRPr lang="en-IN" sz="1100">
                        <a:effectLst/>
                      </a:endParaRPr>
                    </a:p>
                    <a:p>
                      <a:pPr marL="167005" marR="8890" indent="-100965" algn="ctr">
                        <a:lnSpc>
                          <a:spcPct val="98000"/>
                        </a:lnSpc>
                        <a:spcAft>
                          <a:spcPts val="0"/>
                        </a:spcAft>
                      </a:pPr>
                      <a:r>
                        <a:rPr lang="en-US" sz="1200">
                          <a:effectLst/>
                        </a:rPr>
                        <a:t>Post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137160" algn="ctr">
                        <a:lnSpc>
                          <a:spcPts val="1315"/>
                        </a:lnSpc>
                      </a:pPr>
                      <a:r>
                        <a:rPr lang="en-US" sz="1200">
                          <a:effectLst/>
                        </a:rPr>
                        <a:t>42.067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25425" algn="ctr">
                        <a:lnSpc>
                          <a:spcPts val="1315"/>
                        </a:lnSpc>
                      </a:pPr>
                      <a:r>
                        <a:rPr lang="en-US" sz="1200">
                          <a:effectLst/>
                        </a:rPr>
                        <a:t>55.933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5275" algn="ctr">
                        <a:lnSpc>
                          <a:spcPts val="1315"/>
                        </a:lnSpc>
                      </a:pPr>
                      <a:r>
                        <a:rPr lang="en-US" sz="1200">
                          <a:effectLst/>
                        </a:rPr>
                        <a:t>68.800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0" algn="ctr">
                        <a:lnSpc>
                          <a:spcPts val="1315"/>
                        </a:lnSpc>
                      </a:pPr>
                      <a:r>
                        <a:rPr lang="en-US" sz="1200">
                          <a:effectLst/>
                        </a:rPr>
                        <a:t>5362.53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8890" indent="86360"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15"/>
                        </a:lnSpc>
                      </a:pPr>
                      <a:r>
                        <a:rPr lang="en-US" sz="1200">
                          <a:effectLst/>
                        </a:rPr>
                        <a:t>2681.267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7815" algn="ctr">
                        <a:lnSpc>
                          <a:spcPts val="1315"/>
                        </a:lnSpc>
                      </a:pPr>
                      <a:r>
                        <a:rPr lang="en-US" sz="1200">
                          <a:effectLst/>
                        </a:rPr>
                        <a:t>18.34*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648018932"/>
                  </a:ext>
                </a:extLst>
              </a:tr>
              <a:tr h="296576">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219710" algn="ctr">
                        <a:lnSpc>
                          <a:spcPts val="1305"/>
                        </a:lnSpc>
                        <a:spcBef>
                          <a:spcPts val="1135"/>
                        </a:spcBef>
                        <a:spcAft>
                          <a:spcPts val="0"/>
                        </a:spcAft>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82550" algn="ctr">
                        <a:lnSpc>
                          <a:spcPts val="1305"/>
                        </a:lnSpc>
                        <a:spcBef>
                          <a:spcPts val="1135"/>
                        </a:spcBef>
                        <a:spcAft>
                          <a:spcPts val="0"/>
                        </a:spcAft>
                      </a:pPr>
                      <a:r>
                        <a:rPr lang="en-US" sz="1200">
                          <a:effectLst/>
                        </a:rPr>
                        <a:t>6140.27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2555" algn="ctr">
                        <a:lnSpc>
                          <a:spcPts val="1305"/>
                        </a:lnSpc>
                        <a:spcBef>
                          <a:spcPts val="1135"/>
                        </a:spcBef>
                        <a:spcAft>
                          <a:spcPts val="0"/>
                        </a:spcAft>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9525" algn="ctr">
                        <a:lnSpc>
                          <a:spcPts val="1305"/>
                        </a:lnSpc>
                        <a:spcBef>
                          <a:spcPts val="1135"/>
                        </a:spcBef>
                        <a:spcAft>
                          <a:spcPts val="0"/>
                        </a:spcAft>
                      </a:pPr>
                      <a:r>
                        <a:rPr lang="en-US" sz="1200">
                          <a:effectLst/>
                        </a:rPr>
                        <a:t>146.1968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1806233233"/>
                  </a:ext>
                </a:extLst>
              </a:tr>
              <a:tr h="301617">
                <a:tc rowSpan="2">
                  <a:txBody>
                    <a:bodyPr/>
                    <a:lstStyle/>
                    <a:p>
                      <a:pPr algn="ctr">
                        <a:spcBef>
                          <a:spcPts val="35"/>
                        </a:spcBef>
                      </a:pPr>
                      <a:r>
                        <a:rPr lang="en-US" sz="1550">
                          <a:effectLst/>
                        </a:rPr>
                        <a:t> </a:t>
                      </a:r>
                      <a:endParaRPr lang="en-IN" sz="1100">
                        <a:effectLst/>
                      </a:endParaRPr>
                    </a:p>
                    <a:p>
                      <a:pPr marL="146050" marR="13970" indent="-119380" algn="ctr">
                        <a:lnSpc>
                          <a:spcPct val="98000"/>
                        </a:lnSpc>
                        <a:spcAft>
                          <a:spcPts val="0"/>
                        </a:spcAft>
                      </a:pPr>
                      <a:r>
                        <a:rPr lang="en-US" sz="1200">
                          <a:effectLst/>
                        </a:rPr>
                        <a:t>Adjusted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13360" algn="ctr">
                        <a:lnSpc>
                          <a:spcPts val="1315"/>
                        </a:lnSpc>
                      </a:pPr>
                      <a:r>
                        <a:rPr lang="en-US" sz="1200">
                          <a:effectLst/>
                        </a:rPr>
                        <a:t>41.72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301625" algn="ctr">
                        <a:lnSpc>
                          <a:spcPts val="1315"/>
                        </a:lnSpc>
                      </a:pPr>
                      <a:r>
                        <a:rPr lang="en-US" sz="1200">
                          <a:effectLst/>
                        </a:rPr>
                        <a:t>56.35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371475" algn="ctr">
                        <a:lnSpc>
                          <a:spcPts val="1315"/>
                        </a:lnSpc>
                      </a:pPr>
                      <a:r>
                        <a:rPr lang="en-US" sz="1200">
                          <a:effectLst/>
                        </a:rPr>
                        <a:t>68.73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4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0" algn="ctr">
                        <a:lnSpc>
                          <a:spcPts val="1315"/>
                        </a:lnSpc>
                      </a:pPr>
                      <a:r>
                        <a:rPr lang="en-US" sz="1200">
                          <a:effectLst/>
                        </a:rPr>
                        <a:t>5481.011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35"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0485" algn="ctr">
                        <a:lnSpc>
                          <a:spcPts val="1315"/>
                        </a:lnSpc>
                      </a:pPr>
                      <a:r>
                        <a:rPr lang="en-US" sz="1200">
                          <a:effectLst/>
                        </a:rPr>
                        <a:t>2740.505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2">
                  <a:txBody>
                    <a:bodyPr/>
                    <a:lstStyle/>
                    <a:p>
                      <a:pPr marL="297815" algn="ctr">
                        <a:lnSpc>
                          <a:spcPts val="1315"/>
                        </a:lnSpc>
                      </a:pPr>
                      <a:r>
                        <a:rPr lang="en-US" sz="1200">
                          <a:effectLst/>
                        </a:rPr>
                        <a:t>24.40*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2899641081"/>
                  </a:ext>
                </a:extLst>
              </a:tr>
              <a:tr h="485107">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219710" algn="just">
                        <a:lnSpc>
                          <a:spcPts val="1330"/>
                        </a:lnSpc>
                        <a:spcBef>
                          <a:spcPts val="1110"/>
                        </a:spcBef>
                        <a:spcAft>
                          <a:spcPts val="0"/>
                        </a:spcAft>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36830" algn="ctr">
                        <a:lnSpc>
                          <a:spcPts val="1330"/>
                        </a:lnSpc>
                        <a:spcBef>
                          <a:spcPts val="1110"/>
                        </a:spcBef>
                        <a:spcAft>
                          <a:spcPts val="0"/>
                        </a:spcAft>
                      </a:pPr>
                      <a:r>
                        <a:rPr lang="en-US" sz="1200">
                          <a:effectLst/>
                        </a:rPr>
                        <a:t>4603.373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22555" algn="ctr">
                        <a:lnSpc>
                          <a:spcPts val="1330"/>
                        </a:lnSpc>
                        <a:spcBef>
                          <a:spcPts val="1110"/>
                        </a:spcBef>
                        <a:spcAft>
                          <a:spcPts val="0"/>
                        </a:spcAft>
                      </a:pPr>
                      <a:r>
                        <a:rPr lang="en-US" sz="1200">
                          <a:effectLst/>
                        </a:rPr>
                        <a:t>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9525" algn="ctr">
                        <a:lnSpc>
                          <a:spcPts val="1330"/>
                        </a:lnSpc>
                        <a:spcBef>
                          <a:spcPts val="1110"/>
                        </a:spcBef>
                        <a:spcAft>
                          <a:spcPts val="0"/>
                        </a:spcAft>
                      </a:pPr>
                      <a:r>
                        <a:rPr lang="en-US" sz="1200">
                          <a:effectLst/>
                        </a:rPr>
                        <a:t>112.2774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653302409"/>
                  </a:ext>
                </a:extLst>
              </a:tr>
              <a:tr h="470488">
                <a:tc>
                  <a:txBody>
                    <a:bodyPr/>
                    <a:lstStyle/>
                    <a:p>
                      <a:pPr marL="69850" marR="269875" algn="just">
                        <a:lnSpc>
                          <a:spcPts val="1370"/>
                        </a:lnSpc>
                        <a:spcBef>
                          <a:spcPts val="5"/>
                        </a:spcBef>
                        <a:spcAft>
                          <a:spcPts val="0"/>
                        </a:spcAft>
                      </a:pPr>
                      <a:r>
                        <a:rPr lang="en-US" sz="1200">
                          <a:effectLst/>
                        </a:rPr>
                        <a:t>Mean Gain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76200" algn="just">
                        <a:spcBef>
                          <a:spcPts val="100"/>
                        </a:spcBef>
                        <a:spcAft>
                          <a:spcPts val="0"/>
                        </a:spcAft>
                      </a:pPr>
                      <a:r>
                        <a:rPr lang="en-US" sz="1200">
                          <a:effectLst/>
                        </a:rPr>
                        <a:t>28.133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98120" algn="just">
                        <a:spcBef>
                          <a:spcPts val="100"/>
                        </a:spcBef>
                        <a:spcAft>
                          <a:spcPts val="0"/>
                        </a:spcAft>
                      </a:pPr>
                      <a:r>
                        <a:rPr lang="en-US" sz="1200">
                          <a:effectLst/>
                        </a:rPr>
                        <a:t>12.6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259080" marR="250190" algn="just">
                        <a:spcBef>
                          <a:spcPts val="100"/>
                        </a:spcBef>
                        <a:spcAft>
                          <a:spcPts val="0"/>
                        </a:spcAft>
                      </a:pPr>
                      <a:r>
                        <a:rPr lang="en-US" sz="1200">
                          <a:effectLst/>
                        </a:rPr>
                        <a:t>0.8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gridSpan="5">
                  <a:txBody>
                    <a:bodyPr/>
                    <a:lstStyle/>
                    <a:p>
                      <a:pPr algn="just"/>
                      <a:r>
                        <a:rPr lang="en-US" sz="1100" dirty="0">
                          <a:effectLst/>
                        </a:rPr>
                        <a:t> </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41617828"/>
                  </a:ext>
                </a:extLst>
              </a:tr>
            </a:tbl>
          </a:graphicData>
        </a:graphic>
      </p:graphicFrame>
      <p:sp>
        <p:nvSpPr>
          <p:cNvPr id="5" name="Rectangle 2">
            <a:extLst>
              <a:ext uri="{FF2B5EF4-FFF2-40B4-BE49-F238E27FC236}">
                <a16:creationId xmlns:a16="http://schemas.microsoft.com/office/drawing/2014/main" id="{4D4875F9-ED58-496C-BE1D-0BF46FB93AAC}"/>
              </a:ext>
            </a:extLst>
          </p:cNvPr>
          <p:cNvSpPr>
            <a:spLocks noChangeArrowheads="1"/>
          </p:cNvSpPr>
          <p:nvPr/>
        </p:nvSpPr>
        <p:spPr bwMode="auto">
          <a:xfrm>
            <a:off x="312195" y="2001362"/>
            <a:ext cx="119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43000" y="609600"/>
            <a:ext cx="724339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DIFFERENCE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STRESS</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2D83987A-7C11-43F3-BD61-B552282F980A}"/>
              </a:ext>
            </a:extLst>
          </p:cNvPr>
          <p:cNvGraphicFramePr>
            <a:graphicFrameLocks noGrp="1"/>
          </p:cNvGraphicFramePr>
          <p:nvPr>
            <p:extLst>
              <p:ext uri="{D42A27DB-BD31-4B8C-83A1-F6EECF244321}">
                <p14:modId xmlns:p14="http://schemas.microsoft.com/office/powerpoint/2010/main" val="4143618098"/>
              </p:ext>
            </p:extLst>
          </p:nvPr>
        </p:nvGraphicFramePr>
        <p:xfrm>
          <a:off x="1379535" y="1828800"/>
          <a:ext cx="6469064" cy="3124200"/>
        </p:xfrm>
        <a:graphic>
          <a:graphicData uri="http://schemas.openxmlformats.org/drawingml/2006/table">
            <a:tbl>
              <a:tblPr firstRow="1" firstCol="1" lastRow="1" lastCol="1" bandRow="1" bandCol="1">
                <a:tableStyleId>{5C22544A-7EE6-4342-B048-85BDC9FD1C3A}</a:tableStyleId>
              </a:tblPr>
              <a:tblGrid>
                <a:gridCol w="1257076">
                  <a:extLst>
                    <a:ext uri="{9D8B030D-6E8A-4147-A177-3AD203B41FA5}">
                      <a16:colId xmlns:a16="http://schemas.microsoft.com/office/drawing/2014/main" val="3211063830"/>
                    </a:ext>
                  </a:extLst>
                </a:gridCol>
                <a:gridCol w="1254052">
                  <a:extLst>
                    <a:ext uri="{9D8B030D-6E8A-4147-A177-3AD203B41FA5}">
                      <a16:colId xmlns:a16="http://schemas.microsoft.com/office/drawing/2014/main" val="3843907052"/>
                    </a:ext>
                  </a:extLst>
                </a:gridCol>
                <a:gridCol w="1288824">
                  <a:extLst>
                    <a:ext uri="{9D8B030D-6E8A-4147-A177-3AD203B41FA5}">
                      <a16:colId xmlns:a16="http://schemas.microsoft.com/office/drawing/2014/main" val="1678841053"/>
                    </a:ext>
                  </a:extLst>
                </a:gridCol>
                <a:gridCol w="1343249">
                  <a:extLst>
                    <a:ext uri="{9D8B030D-6E8A-4147-A177-3AD203B41FA5}">
                      <a16:colId xmlns:a16="http://schemas.microsoft.com/office/drawing/2014/main" val="4094811012"/>
                    </a:ext>
                  </a:extLst>
                </a:gridCol>
                <a:gridCol w="1325863">
                  <a:extLst>
                    <a:ext uri="{9D8B030D-6E8A-4147-A177-3AD203B41FA5}">
                      <a16:colId xmlns:a16="http://schemas.microsoft.com/office/drawing/2014/main" val="2672087458"/>
                    </a:ext>
                  </a:extLst>
                </a:gridCol>
              </a:tblGrid>
              <a:tr h="794427">
                <a:tc>
                  <a:txBody>
                    <a:bodyPr/>
                    <a:lstStyle/>
                    <a:p>
                      <a:pPr marL="36195" marR="27305" indent="142875" algn="just">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51435" marR="23495" indent="170180" algn="just">
                        <a:spcBef>
                          <a:spcPts val="895"/>
                        </a:spcBef>
                        <a:spcAft>
                          <a:spcPts val="0"/>
                        </a:spcAft>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180" marR="93345" indent="-58420" algn="just">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815" marR="224155" algn="just">
                        <a:lnSpc>
                          <a:spcPts val="1365"/>
                        </a:lnSpc>
                        <a:spcAft>
                          <a:spcPts val="0"/>
                        </a:spcAft>
                      </a:pPr>
                      <a:r>
                        <a:rPr lang="en-US" sz="1200">
                          <a:effectLst/>
                        </a:rPr>
                        <a:t>Mean. Dif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2245" marR="179070" algn="just">
                        <a:lnSpc>
                          <a:spcPts val="1285"/>
                        </a:lnSpc>
                        <a:spcBef>
                          <a:spcPts val="10"/>
                        </a:spcBef>
                        <a:spcAft>
                          <a:spcPts val="0"/>
                        </a:spcAft>
                      </a:pPr>
                      <a:r>
                        <a:rPr lang="en-US" sz="1200">
                          <a:effectLst/>
                        </a:rPr>
                        <a:t>C.I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3724069210"/>
                  </a:ext>
                </a:extLst>
              </a:tr>
              <a:tr h="773847">
                <a:tc>
                  <a:txBody>
                    <a:bodyPr/>
                    <a:lstStyle/>
                    <a:p>
                      <a:pPr marL="146685" marR="141605" algn="just">
                        <a:spcBef>
                          <a:spcPts val="630"/>
                        </a:spcBef>
                        <a:spcAft>
                          <a:spcPts val="0"/>
                        </a:spcAft>
                      </a:pPr>
                      <a:r>
                        <a:rPr lang="en-US" sz="1200">
                          <a:effectLst/>
                        </a:rPr>
                        <a:t>41.72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13665" marR="111760" algn="just">
                        <a:spcBef>
                          <a:spcPts val="630"/>
                        </a:spcBef>
                        <a:spcAft>
                          <a:spcPts val="0"/>
                        </a:spcAft>
                      </a:pPr>
                      <a:r>
                        <a:rPr lang="en-US" sz="1200">
                          <a:effectLst/>
                        </a:rPr>
                        <a:t>56.35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just"/>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01625" algn="just">
                        <a:lnSpc>
                          <a:spcPts val="1340"/>
                        </a:lnSpc>
                      </a:pPr>
                      <a:r>
                        <a:rPr lang="en-US" sz="1200">
                          <a:effectLst/>
                        </a:rPr>
                        <a:t>14.631*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3">
                  <a:txBody>
                    <a:bodyPr/>
                    <a:lstStyle/>
                    <a:p>
                      <a:pPr algn="just"/>
                      <a:r>
                        <a:rPr lang="en-US" sz="1300">
                          <a:effectLst/>
                        </a:rPr>
                        <a:t> </a:t>
                      </a:r>
                      <a:endParaRPr lang="en-IN" sz="1100">
                        <a:effectLst/>
                      </a:endParaRPr>
                    </a:p>
                    <a:p>
                      <a:pPr marL="367665" algn="just">
                        <a:spcBef>
                          <a:spcPts val="1030"/>
                        </a:spcBef>
                        <a:spcAft>
                          <a:spcPts val="0"/>
                        </a:spcAft>
                      </a:pPr>
                      <a:r>
                        <a:rPr lang="en-US" sz="1200">
                          <a:effectLst/>
                        </a:rPr>
                        <a:t>11.22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538506785"/>
                  </a:ext>
                </a:extLst>
              </a:tr>
              <a:tr h="782079">
                <a:tc>
                  <a:txBody>
                    <a:bodyPr/>
                    <a:lstStyle/>
                    <a:p>
                      <a:pPr marL="146685" marR="141605" algn="just">
                        <a:spcBef>
                          <a:spcPts val="630"/>
                        </a:spcBef>
                        <a:spcAft>
                          <a:spcPts val="0"/>
                        </a:spcAft>
                      </a:pPr>
                      <a:r>
                        <a:rPr lang="en-US" sz="1200">
                          <a:effectLst/>
                        </a:rPr>
                        <a:t>41.72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just"/>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marR="66040" algn="just">
                        <a:spcBef>
                          <a:spcPts val="630"/>
                        </a:spcBef>
                        <a:spcAft>
                          <a:spcPts val="0"/>
                        </a:spcAft>
                      </a:pPr>
                      <a:r>
                        <a:rPr lang="en-US" sz="1200">
                          <a:effectLst/>
                        </a:rPr>
                        <a:t>68.73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01625" algn="just">
                        <a:lnSpc>
                          <a:spcPts val="1365"/>
                        </a:lnSpc>
                      </a:pPr>
                      <a:r>
                        <a:rPr lang="en-US" sz="1200">
                          <a:effectLst/>
                        </a:rPr>
                        <a:t>27.008*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1155609716"/>
                  </a:ext>
                </a:extLst>
              </a:tr>
              <a:tr h="773847">
                <a:tc>
                  <a:txBody>
                    <a:bodyPr/>
                    <a:lstStyle/>
                    <a:p>
                      <a:pPr algn="just"/>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13665" marR="111760" algn="just">
                        <a:spcBef>
                          <a:spcPts val="605"/>
                        </a:spcBef>
                        <a:spcAft>
                          <a:spcPts val="0"/>
                        </a:spcAft>
                      </a:pPr>
                      <a:r>
                        <a:rPr lang="en-US" sz="1200">
                          <a:effectLst/>
                        </a:rPr>
                        <a:t>56.35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67310" marR="66040" algn="just">
                        <a:spcBef>
                          <a:spcPts val="605"/>
                        </a:spcBef>
                        <a:spcAft>
                          <a:spcPts val="0"/>
                        </a:spcAft>
                      </a:pPr>
                      <a:r>
                        <a:rPr lang="en-US" sz="1200">
                          <a:effectLst/>
                        </a:rPr>
                        <a:t>68.73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301625" algn="just">
                        <a:lnSpc>
                          <a:spcPts val="1340"/>
                        </a:lnSpc>
                      </a:pPr>
                      <a:r>
                        <a:rPr lang="en-US" sz="1200" dirty="0">
                          <a:effectLst/>
                        </a:rPr>
                        <a:t>12.378*</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1079871266"/>
                  </a:ext>
                </a:extLst>
              </a:tr>
            </a:tbl>
          </a:graphicData>
        </a:graphic>
      </p:graphicFrame>
      <p:sp>
        <p:nvSpPr>
          <p:cNvPr id="3" name="Rectangle 1">
            <a:extLst>
              <a:ext uri="{FF2B5EF4-FFF2-40B4-BE49-F238E27FC236}">
                <a16:creationId xmlns:a16="http://schemas.microsoft.com/office/drawing/2014/main" id="{B371D9FA-5F24-4A53-92E2-0859697BBCD9}"/>
              </a:ext>
            </a:extLst>
          </p:cNvPr>
          <p:cNvSpPr>
            <a:spLocks noChangeArrowheads="1"/>
          </p:cNvSpPr>
          <p:nvPr/>
        </p:nvSpPr>
        <p:spPr bwMode="auto">
          <a:xfrm>
            <a:off x="1379537" y="3571101"/>
            <a:ext cx="1178252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    *Significant</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1447800" y="609600"/>
            <a:ext cx="695075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BAR DIAGRAM SHOWING PRE, POST AND ADJUSTED POST TEST VALUES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STRESS</a:t>
            </a:r>
            <a:endParaRPr kumimoji="0" lang="en-US" sz="1400" b="0" i="0" u="none" strike="noStrike" cap="none" normalizeH="0" baseline="0" dirty="0">
              <a:ln>
                <a:noFill/>
              </a:ln>
              <a:solidFill>
                <a:srgbClr val="0000FF"/>
              </a:solidFill>
              <a:effectLst/>
              <a:latin typeface="Arial" pitchFamily="34" charset="0"/>
            </a:endParaRPr>
          </a:p>
        </p:txBody>
      </p:sp>
      <p:grpSp>
        <p:nvGrpSpPr>
          <p:cNvPr id="4" name=" 209">
            <a:extLst>
              <a:ext uri="{FF2B5EF4-FFF2-40B4-BE49-F238E27FC236}">
                <a16:creationId xmlns:a16="http://schemas.microsoft.com/office/drawing/2014/main" id="{EBADA55B-11FF-4610-B3CF-B36920226E0C}"/>
              </a:ext>
            </a:extLst>
          </p:cNvPr>
          <p:cNvGrpSpPr>
            <a:grpSpLocks/>
          </p:cNvGrpSpPr>
          <p:nvPr/>
        </p:nvGrpSpPr>
        <p:grpSpPr bwMode="auto">
          <a:xfrm>
            <a:off x="1647507" y="1132820"/>
            <a:ext cx="5896610" cy="5801380"/>
            <a:chOff x="1116" y="1294"/>
            <a:chExt cx="9286" cy="11927"/>
          </a:xfrm>
        </p:grpSpPr>
        <p:sp>
          <p:nvSpPr>
            <p:cNvPr id="6" name=" 249">
              <a:extLst>
                <a:ext uri="{FF2B5EF4-FFF2-40B4-BE49-F238E27FC236}">
                  <a16:creationId xmlns:a16="http://schemas.microsoft.com/office/drawing/2014/main" id="{8F1080A4-412C-45C5-888E-A35149F015D1}"/>
                </a:ext>
              </a:extLst>
            </p:cNvPr>
            <p:cNvSpPr>
              <a:spLocks/>
            </p:cNvSpPr>
            <p:nvPr/>
          </p:nvSpPr>
          <p:spPr bwMode="auto">
            <a:xfrm>
              <a:off x="3273" y="2931"/>
              <a:ext cx="6908" cy="5794"/>
            </a:xfrm>
            <a:custGeom>
              <a:avLst/>
              <a:gdLst>
                <a:gd name="T0" fmla="*/ 6464 w 6908"/>
                <a:gd name="T1" fmla="*/ 8725 h 5794"/>
                <a:gd name="T2" fmla="*/ 6908 w 6908"/>
                <a:gd name="T3" fmla="*/ 8725 h 5794"/>
                <a:gd name="T4" fmla="*/ 5955 w 6908"/>
                <a:gd name="T5" fmla="*/ 8725 h 5794"/>
                <a:gd name="T6" fmla="*/ 6065 w 6908"/>
                <a:gd name="T7" fmla="*/ 8725 h 5794"/>
                <a:gd name="T8" fmla="*/ 5446 w 6908"/>
                <a:gd name="T9" fmla="*/ 8725 h 5794"/>
                <a:gd name="T10" fmla="*/ 5557 w 6908"/>
                <a:gd name="T11" fmla="*/ 8725 h 5794"/>
                <a:gd name="T12" fmla="*/ 4165 w 6908"/>
                <a:gd name="T13" fmla="*/ 8725 h 5794"/>
                <a:gd name="T14" fmla="*/ 5043 w 6908"/>
                <a:gd name="T15" fmla="*/ 8725 h 5794"/>
                <a:gd name="T16" fmla="*/ 3147 w 6908"/>
                <a:gd name="T17" fmla="*/ 8725 h 5794"/>
                <a:gd name="T18" fmla="*/ 3253 w 6908"/>
                <a:gd name="T19" fmla="*/ 8725 h 5794"/>
                <a:gd name="T20" fmla="*/ 1865 w 6908"/>
                <a:gd name="T21" fmla="*/ 8725 h 5794"/>
                <a:gd name="T22" fmla="*/ 2744 w 6908"/>
                <a:gd name="T23" fmla="*/ 8725 h 5794"/>
                <a:gd name="T24" fmla="*/ 843 w 6908"/>
                <a:gd name="T25" fmla="*/ 8725 h 5794"/>
                <a:gd name="T26" fmla="*/ 953 w 6908"/>
                <a:gd name="T27" fmla="*/ 8725 h 5794"/>
                <a:gd name="T28" fmla="*/ 0 w 6908"/>
                <a:gd name="T29" fmla="*/ 8725 h 5794"/>
                <a:gd name="T30" fmla="*/ 444 w 6908"/>
                <a:gd name="T31" fmla="*/ 8725 h 5794"/>
                <a:gd name="T32" fmla="*/ 843 w 6908"/>
                <a:gd name="T33" fmla="*/ 7760 h 5794"/>
                <a:gd name="T34" fmla="*/ 953 w 6908"/>
                <a:gd name="T35" fmla="*/ 7760 h 5794"/>
                <a:gd name="T36" fmla="*/ 0 w 6908"/>
                <a:gd name="T37" fmla="*/ 7760 h 5794"/>
                <a:gd name="T38" fmla="*/ 444 w 6908"/>
                <a:gd name="T39" fmla="*/ 7760 h 5794"/>
                <a:gd name="T40" fmla="*/ 843 w 6908"/>
                <a:gd name="T41" fmla="*/ 6796 h 5794"/>
                <a:gd name="T42" fmla="*/ 953 w 6908"/>
                <a:gd name="T43" fmla="*/ 6796 h 5794"/>
                <a:gd name="T44" fmla="*/ 0 w 6908"/>
                <a:gd name="T45" fmla="*/ 6796 h 5794"/>
                <a:gd name="T46" fmla="*/ 444 w 6908"/>
                <a:gd name="T47" fmla="*/ 6796 h 5794"/>
                <a:gd name="T48" fmla="*/ 843 w 6908"/>
                <a:gd name="T49" fmla="*/ 5826 h 5794"/>
                <a:gd name="T50" fmla="*/ 953 w 6908"/>
                <a:gd name="T51" fmla="*/ 5826 h 5794"/>
                <a:gd name="T52" fmla="*/ 0 w 6908"/>
                <a:gd name="T53" fmla="*/ 5826 h 5794"/>
                <a:gd name="T54" fmla="*/ 444 w 6908"/>
                <a:gd name="T55" fmla="*/ 5826 h 5794"/>
                <a:gd name="T56" fmla="*/ 843 w 6908"/>
                <a:gd name="T57" fmla="*/ 4861 h 5794"/>
                <a:gd name="T58" fmla="*/ 2744 w 6908"/>
                <a:gd name="T59" fmla="*/ 4861 h 5794"/>
                <a:gd name="T60" fmla="*/ 0 w 6908"/>
                <a:gd name="T61" fmla="*/ 4861 h 5794"/>
                <a:gd name="T62" fmla="*/ 444 w 6908"/>
                <a:gd name="T63" fmla="*/ 4861 h 5794"/>
                <a:gd name="T64" fmla="*/ 843 w 6908"/>
                <a:gd name="T65" fmla="*/ 3896 h 5794"/>
                <a:gd name="T66" fmla="*/ 2744 w 6908"/>
                <a:gd name="T67" fmla="*/ 3896 h 5794"/>
                <a:gd name="T68" fmla="*/ 0 w 6908"/>
                <a:gd name="T69" fmla="*/ 3896 h 5794"/>
                <a:gd name="T70" fmla="*/ 444 w 6908"/>
                <a:gd name="T71" fmla="*/ 3896 h 5794"/>
                <a:gd name="T72" fmla="*/ 843 w 6908"/>
                <a:gd name="T73" fmla="*/ 2932 h 5794"/>
                <a:gd name="T74" fmla="*/ 6908 w 6908"/>
                <a:gd name="T75" fmla="*/ 2932 h 5794"/>
                <a:gd name="T76" fmla="*/ 0 w 6908"/>
                <a:gd name="T77" fmla="*/ 2932 h 5794"/>
                <a:gd name="T78" fmla="*/ 444 w 6908"/>
                <a:gd name="T79" fmla="*/ 2932 h 57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908" h="5794">
                  <a:moveTo>
                    <a:pt x="6464" y="5793"/>
                  </a:moveTo>
                  <a:lnTo>
                    <a:pt x="6908" y="5793"/>
                  </a:lnTo>
                  <a:moveTo>
                    <a:pt x="5955" y="5793"/>
                  </a:moveTo>
                  <a:lnTo>
                    <a:pt x="6065" y="5793"/>
                  </a:lnTo>
                  <a:moveTo>
                    <a:pt x="5446" y="5793"/>
                  </a:moveTo>
                  <a:lnTo>
                    <a:pt x="5557" y="5793"/>
                  </a:lnTo>
                  <a:moveTo>
                    <a:pt x="4165" y="5793"/>
                  </a:moveTo>
                  <a:lnTo>
                    <a:pt x="5043" y="5793"/>
                  </a:lnTo>
                  <a:moveTo>
                    <a:pt x="3147" y="5793"/>
                  </a:moveTo>
                  <a:lnTo>
                    <a:pt x="3253" y="5793"/>
                  </a:lnTo>
                  <a:moveTo>
                    <a:pt x="1865" y="5793"/>
                  </a:moveTo>
                  <a:lnTo>
                    <a:pt x="2744" y="5793"/>
                  </a:lnTo>
                  <a:moveTo>
                    <a:pt x="843" y="5793"/>
                  </a:moveTo>
                  <a:lnTo>
                    <a:pt x="953" y="5793"/>
                  </a:lnTo>
                  <a:moveTo>
                    <a:pt x="0" y="5793"/>
                  </a:moveTo>
                  <a:lnTo>
                    <a:pt x="444" y="5793"/>
                  </a:lnTo>
                  <a:moveTo>
                    <a:pt x="843" y="4828"/>
                  </a:moveTo>
                  <a:lnTo>
                    <a:pt x="953" y="4828"/>
                  </a:lnTo>
                  <a:moveTo>
                    <a:pt x="0" y="4828"/>
                  </a:moveTo>
                  <a:lnTo>
                    <a:pt x="444" y="4828"/>
                  </a:lnTo>
                  <a:moveTo>
                    <a:pt x="843" y="3864"/>
                  </a:moveTo>
                  <a:lnTo>
                    <a:pt x="953" y="3864"/>
                  </a:lnTo>
                  <a:moveTo>
                    <a:pt x="0" y="3864"/>
                  </a:moveTo>
                  <a:lnTo>
                    <a:pt x="444" y="3864"/>
                  </a:lnTo>
                  <a:moveTo>
                    <a:pt x="843" y="2894"/>
                  </a:moveTo>
                  <a:lnTo>
                    <a:pt x="953" y="2894"/>
                  </a:lnTo>
                  <a:moveTo>
                    <a:pt x="0" y="2894"/>
                  </a:moveTo>
                  <a:lnTo>
                    <a:pt x="444" y="2894"/>
                  </a:lnTo>
                  <a:moveTo>
                    <a:pt x="843" y="1929"/>
                  </a:moveTo>
                  <a:lnTo>
                    <a:pt x="2744" y="1929"/>
                  </a:lnTo>
                  <a:moveTo>
                    <a:pt x="0" y="1929"/>
                  </a:moveTo>
                  <a:lnTo>
                    <a:pt x="444" y="1929"/>
                  </a:lnTo>
                  <a:moveTo>
                    <a:pt x="843" y="964"/>
                  </a:moveTo>
                  <a:lnTo>
                    <a:pt x="2744" y="964"/>
                  </a:lnTo>
                  <a:moveTo>
                    <a:pt x="0" y="964"/>
                  </a:moveTo>
                  <a:lnTo>
                    <a:pt x="444" y="964"/>
                  </a:lnTo>
                  <a:moveTo>
                    <a:pt x="843" y="0"/>
                  </a:moveTo>
                  <a:lnTo>
                    <a:pt x="6908" y="0"/>
                  </a:lnTo>
                  <a:moveTo>
                    <a:pt x="0" y="0"/>
                  </a:moveTo>
                  <a:lnTo>
                    <a:pt x="444"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7" name=" 248">
              <a:extLst>
                <a:ext uri="{FF2B5EF4-FFF2-40B4-BE49-F238E27FC236}">
                  <a16:creationId xmlns:a16="http://schemas.microsoft.com/office/drawing/2014/main" id="{02912AC5-6E70-4D7E-849B-475F803EC192}"/>
                </a:ext>
              </a:extLst>
            </p:cNvPr>
            <p:cNvSpPr>
              <a:spLocks/>
            </p:cNvSpPr>
            <p:nvPr/>
          </p:nvSpPr>
          <p:spPr bwMode="auto">
            <a:xfrm>
              <a:off x="3717" y="2914"/>
              <a:ext cx="399" cy="6778"/>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8" name=" 247">
              <a:extLst>
                <a:ext uri="{FF2B5EF4-FFF2-40B4-BE49-F238E27FC236}">
                  <a16:creationId xmlns:a16="http://schemas.microsoft.com/office/drawing/2014/main" id="{AD41F0F2-7028-4686-8BAA-6E34812AD875}"/>
                </a:ext>
              </a:extLst>
            </p:cNvPr>
            <p:cNvSpPr>
              <a:spLocks/>
            </p:cNvSpPr>
            <p:nvPr/>
          </p:nvSpPr>
          <p:spPr bwMode="auto">
            <a:xfrm>
              <a:off x="5138" y="3896"/>
              <a:ext cx="3178" cy="3864"/>
            </a:xfrm>
            <a:custGeom>
              <a:avLst/>
              <a:gdLst>
                <a:gd name="T0" fmla="*/ 1282 w 3178"/>
                <a:gd name="T1" fmla="*/ 7760 h 3864"/>
                <a:gd name="T2" fmla="*/ 1388 w 3178"/>
                <a:gd name="T3" fmla="*/ 7760 h 3864"/>
                <a:gd name="T4" fmla="*/ 0 w 3178"/>
                <a:gd name="T5" fmla="*/ 7760 h 3864"/>
                <a:gd name="T6" fmla="*/ 879 w 3178"/>
                <a:gd name="T7" fmla="*/ 7760 h 3864"/>
                <a:gd name="T8" fmla="*/ 1282 w 3178"/>
                <a:gd name="T9" fmla="*/ 6796 h 3864"/>
                <a:gd name="T10" fmla="*/ 1388 w 3178"/>
                <a:gd name="T11" fmla="*/ 6796 h 3864"/>
                <a:gd name="T12" fmla="*/ 0 w 3178"/>
                <a:gd name="T13" fmla="*/ 6796 h 3864"/>
                <a:gd name="T14" fmla="*/ 879 w 3178"/>
                <a:gd name="T15" fmla="*/ 6796 h 3864"/>
                <a:gd name="T16" fmla="*/ 1282 w 3178"/>
                <a:gd name="T17" fmla="*/ 5826 h 3864"/>
                <a:gd name="T18" fmla="*/ 1388 w 3178"/>
                <a:gd name="T19" fmla="*/ 5826 h 3864"/>
                <a:gd name="T20" fmla="*/ 0 w 3178"/>
                <a:gd name="T21" fmla="*/ 5826 h 3864"/>
                <a:gd name="T22" fmla="*/ 879 w 3178"/>
                <a:gd name="T23" fmla="*/ 5826 h 3864"/>
                <a:gd name="T24" fmla="*/ 1282 w 3178"/>
                <a:gd name="T25" fmla="*/ 4861 h 3864"/>
                <a:gd name="T26" fmla="*/ 1388 w 3178"/>
                <a:gd name="T27" fmla="*/ 4861 h 3864"/>
                <a:gd name="T28" fmla="*/ 1282 w 3178"/>
                <a:gd name="T29" fmla="*/ 3896 h 3864"/>
                <a:gd name="T30" fmla="*/ 3178 w 3178"/>
                <a:gd name="T31" fmla="*/ 3896 h 38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78" h="3864">
                  <a:moveTo>
                    <a:pt x="1282" y="3864"/>
                  </a:moveTo>
                  <a:lnTo>
                    <a:pt x="1388" y="3864"/>
                  </a:lnTo>
                  <a:moveTo>
                    <a:pt x="0" y="3864"/>
                  </a:moveTo>
                  <a:lnTo>
                    <a:pt x="879" y="3864"/>
                  </a:lnTo>
                  <a:moveTo>
                    <a:pt x="1282" y="2900"/>
                  </a:moveTo>
                  <a:lnTo>
                    <a:pt x="1388" y="2900"/>
                  </a:lnTo>
                  <a:moveTo>
                    <a:pt x="0" y="2900"/>
                  </a:moveTo>
                  <a:lnTo>
                    <a:pt x="879" y="2900"/>
                  </a:lnTo>
                  <a:moveTo>
                    <a:pt x="1282" y="1930"/>
                  </a:moveTo>
                  <a:lnTo>
                    <a:pt x="1388" y="1930"/>
                  </a:lnTo>
                  <a:moveTo>
                    <a:pt x="0" y="1930"/>
                  </a:moveTo>
                  <a:lnTo>
                    <a:pt x="879" y="1930"/>
                  </a:lnTo>
                  <a:moveTo>
                    <a:pt x="1282" y="965"/>
                  </a:moveTo>
                  <a:lnTo>
                    <a:pt x="1388" y="965"/>
                  </a:lnTo>
                  <a:moveTo>
                    <a:pt x="1282" y="0"/>
                  </a:moveTo>
                  <a:lnTo>
                    <a:pt x="3178"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9" name=" 246">
              <a:extLst>
                <a:ext uri="{FF2B5EF4-FFF2-40B4-BE49-F238E27FC236}">
                  <a16:creationId xmlns:a16="http://schemas.microsoft.com/office/drawing/2014/main" id="{EB4DB49E-940D-4F11-9C77-F2F14E6D0619}"/>
                </a:ext>
              </a:extLst>
            </p:cNvPr>
            <p:cNvSpPr>
              <a:spLocks/>
            </p:cNvSpPr>
            <p:nvPr/>
          </p:nvSpPr>
          <p:spPr bwMode="auto">
            <a:xfrm>
              <a:off x="6016" y="3077"/>
              <a:ext cx="404" cy="6615"/>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0" name=" 245">
              <a:extLst>
                <a:ext uri="{FF2B5EF4-FFF2-40B4-BE49-F238E27FC236}">
                  <a16:creationId xmlns:a16="http://schemas.microsoft.com/office/drawing/2014/main" id="{32FCA35D-0D08-4B79-BF3B-E4BE390F7728}"/>
                </a:ext>
              </a:extLst>
            </p:cNvPr>
            <p:cNvSpPr>
              <a:spLocks/>
            </p:cNvSpPr>
            <p:nvPr/>
          </p:nvSpPr>
          <p:spPr bwMode="auto">
            <a:xfrm>
              <a:off x="7437" y="3896"/>
              <a:ext cx="1393" cy="3864"/>
            </a:xfrm>
            <a:custGeom>
              <a:avLst/>
              <a:gdLst>
                <a:gd name="T0" fmla="*/ 1281 w 1393"/>
                <a:gd name="T1" fmla="*/ 7760 h 3864"/>
                <a:gd name="T2" fmla="*/ 1392 w 1393"/>
                <a:gd name="T3" fmla="*/ 7760 h 3864"/>
                <a:gd name="T4" fmla="*/ 0 w 1393"/>
                <a:gd name="T5" fmla="*/ 7760 h 3864"/>
                <a:gd name="T6" fmla="*/ 878 w 1393"/>
                <a:gd name="T7" fmla="*/ 7760 h 3864"/>
                <a:gd name="T8" fmla="*/ 1281 w 1393"/>
                <a:gd name="T9" fmla="*/ 6796 h 3864"/>
                <a:gd name="T10" fmla="*/ 1392 w 1393"/>
                <a:gd name="T11" fmla="*/ 6796 h 3864"/>
                <a:gd name="T12" fmla="*/ 0 w 1393"/>
                <a:gd name="T13" fmla="*/ 6796 h 3864"/>
                <a:gd name="T14" fmla="*/ 878 w 1393"/>
                <a:gd name="T15" fmla="*/ 6796 h 3864"/>
                <a:gd name="T16" fmla="*/ 1281 w 1393"/>
                <a:gd name="T17" fmla="*/ 5826 h 3864"/>
                <a:gd name="T18" fmla="*/ 1392 w 1393"/>
                <a:gd name="T19" fmla="*/ 5826 h 3864"/>
                <a:gd name="T20" fmla="*/ 0 w 1393"/>
                <a:gd name="T21" fmla="*/ 5826 h 3864"/>
                <a:gd name="T22" fmla="*/ 878 w 1393"/>
                <a:gd name="T23" fmla="*/ 5826 h 3864"/>
                <a:gd name="T24" fmla="*/ 1281 w 1393"/>
                <a:gd name="T25" fmla="*/ 4861 h 3864"/>
                <a:gd name="T26" fmla="*/ 1392 w 1393"/>
                <a:gd name="T27" fmla="*/ 4861 h 3864"/>
                <a:gd name="T28" fmla="*/ 0 w 1393"/>
                <a:gd name="T29" fmla="*/ 4861 h 3864"/>
                <a:gd name="T30" fmla="*/ 878 w 1393"/>
                <a:gd name="T31" fmla="*/ 4861 h 3864"/>
                <a:gd name="T32" fmla="*/ 1281 w 1393"/>
                <a:gd name="T33" fmla="*/ 3896 h 3864"/>
                <a:gd name="T34" fmla="*/ 1392 w 1393"/>
                <a:gd name="T35" fmla="*/ 3896 h 38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93" h="3864">
                  <a:moveTo>
                    <a:pt x="1281" y="3864"/>
                  </a:moveTo>
                  <a:lnTo>
                    <a:pt x="1392" y="3864"/>
                  </a:lnTo>
                  <a:moveTo>
                    <a:pt x="0" y="3864"/>
                  </a:moveTo>
                  <a:lnTo>
                    <a:pt x="878" y="3864"/>
                  </a:lnTo>
                  <a:moveTo>
                    <a:pt x="1281" y="2900"/>
                  </a:moveTo>
                  <a:lnTo>
                    <a:pt x="1392" y="2900"/>
                  </a:lnTo>
                  <a:moveTo>
                    <a:pt x="0" y="2900"/>
                  </a:moveTo>
                  <a:lnTo>
                    <a:pt x="878" y="2900"/>
                  </a:lnTo>
                  <a:moveTo>
                    <a:pt x="1281" y="1930"/>
                  </a:moveTo>
                  <a:lnTo>
                    <a:pt x="1392" y="1930"/>
                  </a:lnTo>
                  <a:moveTo>
                    <a:pt x="0" y="1930"/>
                  </a:moveTo>
                  <a:lnTo>
                    <a:pt x="878" y="1930"/>
                  </a:lnTo>
                  <a:moveTo>
                    <a:pt x="1281" y="965"/>
                  </a:moveTo>
                  <a:lnTo>
                    <a:pt x="1392" y="965"/>
                  </a:lnTo>
                  <a:moveTo>
                    <a:pt x="0" y="965"/>
                  </a:moveTo>
                  <a:lnTo>
                    <a:pt x="878" y="965"/>
                  </a:lnTo>
                  <a:moveTo>
                    <a:pt x="1281" y="0"/>
                  </a:moveTo>
                  <a:lnTo>
                    <a:pt x="1392"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1" name=" 244">
              <a:extLst>
                <a:ext uri="{FF2B5EF4-FFF2-40B4-BE49-F238E27FC236}">
                  <a16:creationId xmlns:a16="http://schemas.microsoft.com/office/drawing/2014/main" id="{0A853F86-9CDA-4F88-BE9F-C8A123442D02}"/>
                </a:ext>
              </a:extLst>
            </p:cNvPr>
            <p:cNvSpPr>
              <a:spLocks/>
            </p:cNvSpPr>
            <p:nvPr/>
          </p:nvSpPr>
          <p:spPr bwMode="auto">
            <a:xfrm>
              <a:off x="8315" y="2972"/>
              <a:ext cx="404" cy="6720"/>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2" name=" 243">
              <a:extLst>
                <a:ext uri="{FF2B5EF4-FFF2-40B4-BE49-F238E27FC236}">
                  <a16:creationId xmlns:a16="http://schemas.microsoft.com/office/drawing/2014/main" id="{34A854E3-C38B-4B8A-80DD-922AB2385930}"/>
                </a:ext>
              </a:extLst>
            </p:cNvPr>
            <p:cNvSpPr>
              <a:spLocks/>
            </p:cNvSpPr>
            <p:nvPr/>
          </p:nvSpPr>
          <p:spPr bwMode="auto">
            <a:xfrm>
              <a:off x="4624" y="5825"/>
              <a:ext cx="111" cy="2900"/>
            </a:xfrm>
            <a:custGeom>
              <a:avLst/>
              <a:gdLst>
                <a:gd name="T0" fmla="*/ 0 w 111"/>
                <a:gd name="T1" fmla="*/ 8725 h 2900"/>
                <a:gd name="T2" fmla="*/ 110 w 111"/>
                <a:gd name="T3" fmla="*/ 8725 h 2900"/>
                <a:gd name="T4" fmla="*/ 0 w 111"/>
                <a:gd name="T5" fmla="*/ 7760 h 2900"/>
                <a:gd name="T6" fmla="*/ 110 w 111"/>
                <a:gd name="T7" fmla="*/ 7760 h 2900"/>
                <a:gd name="T8" fmla="*/ 0 w 111"/>
                <a:gd name="T9" fmla="*/ 6796 h 2900"/>
                <a:gd name="T10" fmla="*/ 110 w 111"/>
                <a:gd name="T11" fmla="*/ 6796 h 2900"/>
                <a:gd name="T12" fmla="*/ 0 w 111"/>
                <a:gd name="T13" fmla="*/ 5826 h 2900"/>
                <a:gd name="T14" fmla="*/ 110 w 111"/>
                <a:gd name="T15" fmla="*/ 5826 h 29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 h="2900">
                  <a:moveTo>
                    <a:pt x="0" y="2899"/>
                  </a:moveTo>
                  <a:lnTo>
                    <a:pt x="110" y="2899"/>
                  </a:lnTo>
                  <a:moveTo>
                    <a:pt x="0" y="1934"/>
                  </a:moveTo>
                  <a:lnTo>
                    <a:pt x="110" y="1934"/>
                  </a:lnTo>
                  <a:moveTo>
                    <a:pt x="0" y="970"/>
                  </a:moveTo>
                  <a:lnTo>
                    <a:pt x="110" y="970"/>
                  </a:lnTo>
                  <a:moveTo>
                    <a:pt x="0" y="0"/>
                  </a:moveTo>
                  <a:lnTo>
                    <a:pt x="11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3" name=" 242">
              <a:extLst>
                <a:ext uri="{FF2B5EF4-FFF2-40B4-BE49-F238E27FC236}">
                  <a16:creationId xmlns:a16="http://schemas.microsoft.com/office/drawing/2014/main" id="{C88924CA-DD16-4095-A669-15BFD939B5BA}"/>
                </a:ext>
              </a:extLst>
            </p:cNvPr>
            <p:cNvSpPr>
              <a:spLocks/>
            </p:cNvSpPr>
            <p:nvPr/>
          </p:nvSpPr>
          <p:spPr bwMode="auto">
            <a:xfrm>
              <a:off x="4226" y="5631"/>
              <a:ext cx="399" cy="406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4" name=" 241">
              <a:extLst>
                <a:ext uri="{FF2B5EF4-FFF2-40B4-BE49-F238E27FC236}">
                  <a16:creationId xmlns:a16="http://schemas.microsoft.com/office/drawing/2014/main" id="{FD5379E7-A0A5-4BA4-9989-B8CFEA9C89C1}"/>
                </a:ext>
              </a:extLst>
            </p:cNvPr>
            <p:cNvSpPr>
              <a:spLocks/>
            </p:cNvSpPr>
            <p:nvPr/>
          </p:nvSpPr>
          <p:spPr bwMode="auto">
            <a:xfrm>
              <a:off x="6928" y="4861"/>
              <a:ext cx="106" cy="3864"/>
            </a:xfrm>
            <a:custGeom>
              <a:avLst/>
              <a:gdLst>
                <a:gd name="T0" fmla="*/ 0 w 106"/>
                <a:gd name="T1" fmla="*/ 8725 h 3864"/>
                <a:gd name="T2" fmla="*/ 105 w 106"/>
                <a:gd name="T3" fmla="*/ 8725 h 3864"/>
                <a:gd name="T4" fmla="*/ 0 w 106"/>
                <a:gd name="T5" fmla="*/ 7760 h 3864"/>
                <a:gd name="T6" fmla="*/ 105 w 106"/>
                <a:gd name="T7" fmla="*/ 7760 h 3864"/>
                <a:gd name="T8" fmla="*/ 0 w 106"/>
                <a:gd name="T9" fmla="*/ 6796 h 3864"/>
                <a:gd name="T10" fmla="*/ 105 w 106"/>
                <a:gd name="T11" fmla="*/ 6796 h 3864"/>
                <a:gd name="T12" fmla="*/ 0 w 106"/>
                <a:gd name="T13" fmla="*/ 5826 h 3864"/>
                <a:gd name="T14" fmla="*/ 105 w 106"/>
                <a:gd name="T15" fmla="*/ 5826 h 3864"/>
                <a:gd name="T16" fmla="*/ 0 w 106"/>
                <a:gd name="T17" fmla="*/ 4861 h 3864"/>
                <a:gd name="T18" fmla="*/ 105 w 106"/>
                <a:gd name="T19" fmla="*/ 4861 h 3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3864">
                  <a:moveTo>
                    <a:pt x="0" y="3864"/>
                  </a:moveTo>
                  <a:lnTo>
                    <a:pt x="105" y="3864"/>
                  </a:lnTo>
                  <a:moveTo>
                    <a:pt x="0" y="2899"/>
                  </a:moveTo>
                  <a:lnTo>
                    <a:pt x="105" y="2899"/>
                  </a:lnTo>
                  <a:moveTo>
                    <a:pt x="0" y="1935"/>
                  </a:moveTo>
                  <a:lnTo>
                    <a:pt x="105" y="1935"/>
                  </a:lnTo>
                  <a:moveTo>
                    <a:pt x="0" y="965"/>
                  </a:moveTo>
                  <a:lnTo>
                    <a:pt x="105" y="965"/>
                  </a:lnTo>
                  <a:moveTo>
                    <a:pt x="0" y="0"/>
                  </a:moveTo>
                  <a:lnTo>
                    <a:pt x="105"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5" name=" 240">
              <a:extLst>
                <a:ext uri="{FF2B5EF4-FFF2-40B4-BE49-F238E27FC236}">
                  <a16:creationId xmlns:a16="http://schemas.microsoft.com/office/drawing/2014/main" id="{66B4B158-06DF-4FF6-A592-160732756CD5}"/>
                </a:ext>
              </a:extLst>
            </p:cNvPr>
            <p:cNvSpPr>
              <a:spLocks/>
            </p:cNvSpPr>
            <p:nvPr/>
          </p:nvSpPr>
          <p:spPr bwMode="auto">
            <a:xfrm>
              <a:off x="6525" y="4292"/>
              <a:ext cx="404" cy="54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6" name=" 239">
              <a:extLst>
                <a:ext uri="{FF2B5EF4-FFF2-40B4-BE49-F238E27FC236}">
                  <a16:creationId xmlns:a16="http://schemas.microsoft.com/office/drawing/2014/main" id="{7946767F-8DA3-4553-9228-203D343C8BAD}"/>
                </a:ext>
              </a:extLst>
            </p:cNvPr>
            <p:cNvSpPr>
              <a:spLocks/>
            </p:cNvSpPr>
            <p:nvPr/>
          </p:nvSpPr>
          <p:spPr bwMode="auto">
            <a:xfrm>
              <a:off x="9228" y="3896"/>
              <a:ext cx="111" cy="3864"/>
            </a:xfrm>
            <a:custGeom>
              <a:avLst/>
              <a:gdLst>
                <a:gd name="T0" fmla="*/ 0 w 111"/>
                <a:gd name="T1" fmla="*/ 7760 h 3864"/>
                <a:gd name="T2" fmla="*/ 110 w 111"/>
                <a:gd name="T3" fmla="*/ 7760 h 3864"/>
                <a:gd name="T4" fmla="*/ 0 w 111"/>
                <a:gd name="T5" fmla="*/ 6796 h 3864"/>
                <a:gd name="T6" fmla="*/ 110 w 111"/>
                <a:gd name="T7" fmla="*/ 6796 h 3864"/>
                <a:gd name="T8" fmla="*/ 0 w 111"/>
                <a:gd name="T9" fmla="*/ 5826 h 3864"/>
                <a:gd name="T10" fmla="*/ 110 w 111"/>
                <a:gd name="T11" fmla="*/ 5826 h 3864"/>
                <a:gd name="T12" fmla="*/ 0 w 111"/>
                <a:gd name="T13" fmla="*/ 4861 h 3864"/>
                <a:gd name="T14" fmla="*/ 110 w 111"/>
                <a:gd name="T15" fmla="*/ 4861 h 3864"/>
                <a:gd name="T16" fmla="*/ 0 w 111"/>
                <a:gd name="T17" fmla="*/ 3896 h 3864"/>
                <a:gd name="T18" fmla="*/ 110 w 111"/>
                <a:gd name="T19" fmla="*/ 3896 h 3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3864">
                  <a:moveTo>
                    <a:pt x="0" y="3864"/>
                  </a:moveTo>
                  <a:lnTo>
                    <a:pt x="110" y="3864"/>
                  </a:lnTo>
                  <a:moveTo>
                    <a:pt x="0" y="2900"/>
                  </a:moveTo>
                  <a:lnTo>
                    <a:pt x="110" y="2900"/>
                  </a:lnTo>
                  <a:moveTo>
                    <a:pt x="0" y="1930"/>
                  </a:moveTo>
                  <a:lnTo>
                    <a:pt x="110" y="1930"/>
                  </a:lnTo>
                  <a:moveTo>
                    <a:pt x="0" y="965"/>
                  </a:moveTo>
                  <a:lnTo>
                    <a:pt x="110" y="965"/>
                  </a:lnTo>
                  <a:moveTo>
                    <a:pt x="0" y="0"/>
                  </a:moveTo>
                  <a:lnTo>
                    <a:pt x="11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7" name=" 238">
              <a:extLst>
                <a:ext uri="{FF2B5EF4-FFF2-40B4-BE49-F238E27FC236}">
                  <a16:creationId xmlns:a16="http://schemas.microsoft.com/office/drawing/2014/main" id="{03B77F4E-A57C-493A-A6D3-EAF48E6049E8}"/>
                </a:ext>
              </a:extLst>
            </p:cNvPr>
            <p:cNvSpPr>
              <a:spLocks/>
            </p:cNvSpPr>
            <p:nvPr/>
          </p:nvSpPr>
          <p:spPr bwMode="auto">
            <a:xfrm>
              <a:off x="8829" y="3049"/>
              <a:ext cx="399" cy="66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8" name=" 237">
              <a:extLst>
                <a:ext uri="{FF2B5EF4-FFF2-40B4-BE49-F238E27FC236}">
                  <a16:creationId xmlns:a16="http://schemas.microsoft.com/office/drawing/2014/main" id="{0D9CECCA-0784-4952-890F-50F9934FE2D0}"/>
                </a:ext>
              </a:extLst>
            </p:cNvPr>
            <p:cNvSpPr>
              <a:spLocks/>
            </p:cNvSpPr>
            <p:nvPr/>
          </p:nvSpPr>
          <p:spPr bwMode="auto">
            <a:xfrm>
              <a:off x="4735" y="4253"/>
              <a:ext cx="2703" cy="5439"/>
            </a:xfrm>
            <a:custGeom>
              <a:avLst/>
              <a:gdLst>
                <a:gd name="T0" fmla="*/ 403 w 2703"/>
                <a:gd name="T1" fmla="*/ 5665 h 5439"/>
                <a:gd name="T2" fmla="*/ 0 w 2703"/>
                <a:gd name="T3" fmla="*/ 5665 h 5439"/>
                <a:gd name="T4" fmla="*/ 0 w 2703"/>
                <a:gd name="T5" fmla="*/ 9692 h 5439"/>
                <a:gd name="T6" fmla="*/ 403 w 2703"/>
                <a:gd name="T7" fmla="*/ 9692 h 5439"/>
                <a:gd name="T8" fmla="*/ 403 w 2703"/>
                <a:gd name="T9" fmla="*/ 5665 h 5439"/>
                <a:gd name="T10" fmla="*/ 2703 w 2703"/>
                <a:gd name="T11" fmla="*/ 4254 h 5439"/>
                <a:gd name="T12" fmla="*/ 2299 w 2703"/>
                <a:gd name="T13" fmla="*/ 4254 h 5439"/>
                <a:gd name="T14" fmla="*/ 2299 w 2703"/>
                <a:gd name="T15" fmla="*/ 9692 h 5439"/>
                <a:gd name="T16" fmla="*/ 2703 w 2703"/>
                <a:gd name="T17" fmla="*/ 9692 h 5439"/>
                <a:gd name="T18" fmla="*/ 2703 w 2703"/>
                <a:gd name="T19" fmla="*/ 4254 h 5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5439">
                  <a:moveTo>
                    <a:pt x="403" y="1411"/>
                  </a:moveTo>
                  <a:lnTo>
                    <a:pt x="0" y="1411"/>
                  </a:lnTo>
                  <a:lnTo>
                    <a:pt x="0" y="5438"/>
                  </a:lnTo>
                  <a:lnTo>
                    <a:pt x="403" y="5438"/>
                  </a:lnTo>
                  <a:lnTo>
                    <a:pt x="403" y="1411"/>
                  </a:lnTo>
                  <a:moveTo>
                    <a:pt x="2703" y="0"/>
                  </a:moveTo>
                  <a:lnTo>
                    <a:pt x="2299" y="0"/>
                  </a:lnTo>
                  <a:lnTo>
                    <a:pt x="2299" y="5438"/>
                  </a:lnTo>
                  <a:lnTo>
                    <a:pt x="2703" y="5438"/>
                  </a:lnTo>
                  <a:lnTo>
                    <a:pt x="2703" y="0"/>
                  </a:lnTo>
                </a:path>
              </a:pathLst>
            </a:custGeom>
            <a:solidFill>
              <a:srgbClr val="6FAC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N"/>
            </a:p>
          </p:txBody>
        </p:sp>
        <p:sp>
          <p:nvSpPr>
            <p:cNvPr id="19" name=" 236">
              <a:extLst>
                <a:ext uri="{FF2B5EF4-FFF2-40B4-BE49-F238E27FC236}">
                  <a16:creationId xmlns:a16="http://schemas.microsoft.com/office/drawing/2014/main" id="{2242FC86-AF28-49F4-BAA5-931BC200F24B}"/>
                </a:ext>
              </a:extLst>
            </p:cNvPr>
            <p:cNvSpPr>
              <a:spLocks/>
            </p:cNvSpPr>
            <p:nvPr/>
          </p:nvSpPr>
          <p:spPr bwMode="auto">
            <a:xfrm>
              <a:off x="9736" y="3896"/>
              <a:ext cx="445" cy="3864"/>
            </a:xfrm>
            <a:custGeom>
              <a:avLst/>
              <a:gdLst>
                <a:gd name="T0" fmla="*/ 0 w 445"/>
                <a:gd name="T1" fmla="*/ 7760 h 3864"/>
                <a:gd name="T2" fmla="*/ 444 w 445"/>
                <a:gd name="T3" fmla="*/ 7760 h 3864"/>
                <a:gd name="T4" fmla="*/ 0 w 445"/>
                <a:gd name="T5" fmla="*/ 6796 h 3864"/>
                <a:gd name="T6" fmla="*/ 444 w 445"/>
                <a:gd name="T7" fmla="*/ 6796 h 3864"/>
                <a:gd name="T8" fmla="*/ 0 w 445"/>
                <a:gd name="T9" fmla="*/ 5826 h 3864"/>
                <a:gd name="T10" fmla="*/ 444 w 445"/>
                <a:gd name="T11" fmla="*/ 5826 h 3864"/>
                <a:gd name="T12" fmla="*/ 0 w 445"/>
                <a:gd name="T13" fmla="*/ 4861 h 3864"/>
                <a:gd name="T14" fmla="*/ 444 w 445"/>
                <a:gd name="T15" fmla="*/ 4861 h 3864"/>
                <a:gd name="T16" fmla="*/ 0 w 445"/>
                <a:gd name="T17" fmla="*/ 3896 h 3864"/>
                <a:gd name="T18" fmla="*/ 444 w 445"/>
                <a:gd name="T19" fmla="*/ 3896 h 3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5" h="3864">
                  <a:moveTo>
                    <a:pt x="0" y="3864"/>
                  </a:moveTo>
                  <a:lnTo>
                    <a:pt x="444" y="3864"/>
                  </a:lnTo>
                  <a:moveTo>
                    <a:pt x="0" y="2900"/>
                  </a:moveTo>
                  <a:lnTo>
                    <a:pt x="444" y="2900"/>
                  </a:lnTo>
                  <a:moveTo>
                    <a:pt x="0" y="1930"/>
                  </a:moveTo>
                  <a:lnTo>
                    <a:pt x="444" y="1930"/>
                  </a:lnTo>
                  <a:moveTo>
                    <a:pt x="0" y="965"/>
                  </a:moveTo>
                  <a:lnTo>
                    <a:pt x="444" y="965"/>
                  </a:lnTo>
                  <a:moveTo>
                    <a:pt x="0" y="0"/>
                  </a:moveTo>
                  <a:lnTo>
                    <a:pt x="444"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0" name=" 235">
              <a:extLst>
                <a:ext uri="{FF2B5EF4-FFF2-40B4-BE49-F238E27FC236}">
                  <a16:creationId xmlns:a16="http://schemas.microsoft.com/office/drawing/2014/main" id="{902E7182-B049-4B8A-B692-6C4AD9575F15}"/>
                </a:ext>
              </a:extLst>
            </p:cNvPr>
            <p:cNvSpPr>
              <a:spLocks/>
            </p:cNvSpPr>
            <p:nvPr/>
          </p:nvSpPr>
          <p:spPr bwMode="auto">
            <a:xfrm>
              <a:off x="9338" y="3058"/>
              <a:ext cx="399" cy="6634"/>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1" name=" 234">
              <a:extLst>
                <a:ext uri="{FF2B5EF4-FFF2-40B4-BE49-F238E27FC236}">
                  <a16:creationId xmlns:a16="http://schemas.microsoft.com/office/drawing/2014/main" id="{8BD7BB44-DB7E-479A-BFE6-29F6A672B766}"/>
                </a:ext>
              </a:extLst>
            </p:cNvPr>
            <p:cNvSpPr>
              <a:spLocks/>
            </p:cNvSpPr>
            <p:nvPr/>
          </p:nvSpPr>
          <p:spPr bwMode="auto">
            <a:xfrm>
              <a:off x="1116" y="5497"/>
              <a:ext cx="6908" cy="7724"/>
            </a:xfrm>
            <a:custGeom>
              <a:avLst/>
              <a:gdLst>
                <a:gd name="T0" fmla="*/ 2157 w 6908"/>
                <a:gd name="T1" fmla="*/ 9690 h 7724"/>
                <a:gd name="T2" fmla="*/ 9065 w 6908"/>
                <a:gd name="T3" fmla="*/ 9690 h 7724"/>
                <a:gd name="T4" fmla="*/ 2157 w 6908"/>
                <a:gd name="T5" fmla="*/ 1967 h 7724"/>
                <a:gd name="T6" fmla="*/ 9065 w 6908"/>
                <a:gd name="T7" fmla="*/ 1967 h 77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08" h="7724">
                  <a:moveTo>
                    <a:pt x="2157" y="4193"/>
                  </a:moveTo>
                  <a:lnTo>
                    <a:pt x="9065" y="4193"/>
                  </a:lnTo>
                  <a:moveTo>
                    <a:pt x="2157" y="-3530"/>
                  </a:moveTo>
                  <a:lnTo>
                    <a:pt x="9065" y="-353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2" name=" 233">
              <a:extLst>
                <a:ext uri="{FF2B5EF4-FFF2-40B4-BE49-F238E27FC236}">
                  <a16:creationId xmlns:a16="http://schemas.microsoft.com/office/drawing/2014/main" id="{4DF5BE51-BB93-4276-876F-253F3B991131}"/>
                </a:ext>
              </a:extLst>
            </p:cNvPr>
            <p:cNvSpPr>
              <a:spLocks/>
            </p:cNvSpPr>
            <p:nvPr/>
          </p:nvSpPr>
          <p:spPr bwMode="auto">
            <a:xfrm>
              <a:off x="4629" y="10882"/>
              <a:ext cx="101" cy="10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3" name=" 232">
              <a:extLst>
                <a:ext uri="{FF2B5EF4-FFF2-40B4-BE49-F238E27FC236}">
                  <a16:creationId xmlns:a16="http://schemas.microsoft.com/office/drawing/2014/main" id="{E93BC1E8-3D46-41ED-83A9-34043D4284F5}"/>
                </a:ext>
              </a:extLst>
            </p:cNvPr>
            <p:cNvSpPr>
              <a:spLocks/>
            </p:cNvSpPr>
            <p:nvPr/>
          </p:nvSpPr>
          <p:spPr bwMode="auto">
            <a:xfrm>
              <a:off x="5579" y="10882"/>
              <a:ext cx="101" cy="10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4" name=" 231">
              <a:extLst>
                <a:ext uri="{FF2B5EF4-FFF2-40B4-BE49-F238E27FC236}">
                  <a16:creationId xmlns:a16="http://schemas.microsoft.com/office/drawing/2014/main" id="{D76821D6-BD1B-4B49-A0C5-C97046B9441E}"/>
                </a:ext>
              </a:extLst>
            </p:cNvPr>
            <p:cNvSpPr>
              <a:spLocks/>
            </p:cNvSpPr>
            <p:nvPr/>
          </p:nvSpPr>
          <p:spPr bwMode="auto">
            <a:xfrm>
              <a:off x="6607" y="10882"/>
              <a:ext cx="101" cy="101"/>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5" name=" 230">
              <a:extLst>
                <a:ext uri="{FF2B5EF4-FFF2-40B4-BE49-F238E27FC236}">
                  <a16:creationId xmlns:a16="http://schemas.microsoft.com/office/drawing/2014/main" id="{11F5F538-C266-43B6-9F18-38B04C3E3D48}"/>
                </a:ext>
              </a:extLst>
            </p:cNvPr>
            <p:cNvSpPr>
              <a:spLocks/>
            </p:cNvSpPr>
            <p:nvPr/>
          </p:nvSpPr>
          <p:spPr bwMode="auto">
            <a:xfrm>
              <a:off x="2241" y="1294"/>
              <a:ext cx="8161" cy="9932"/>
            </a:xfrm>
            <a:prstGeom prst="rect">
              <a:avLst/>
            </a:prstGeom>
            <a:noFill/>
            <a:ln w="9144">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6" name=" 229">
              <a:extLst>
                <a:ext uri="{FF2B5EF4-FFF2-40B4-BE49-F238E27FC236}">
                  <a16:creationId xmlns:a16="http://schemas.microsoft.com/office/drawing/2014/main" id="{28EF638F-0EB1-4AD2-8139-F65228376967}"/>
                </a:ext>
              </a:extLst>
            </p:cNvPr>
            <p:cNvSpPr txBox="1">
              <a:spLocks/>
            </p:cNvSpPr>
            <p:nvPr/>
          </p:nvSpPr>
          <p:spPr bwMode="auto">
            <a:xfrm>
              <a:off x="4771" y="10854"/>
              <a:ext cx="333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tabLst>
                  <a:tab pos="604520" algn="l"/>
                  <a:tab pos="1256030" algn="l"/>
                </a:tabLst>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PreTest	PostTest	Adjusted Posttest</a:t>
              </a:r>
              <a:endParaRPr lang="en-IN" sz="1100">
                <a:effectLst/>
                <a:latin typeface="Times New Roman" panose="02020603050405020304" pitchFamily="18" charset="0"/>
                <a:ea typeface="Times New Roman" panose="02020603050405020304" pitchFamily="18" charset="0"/>
              </a:endParaRPr>
            </a:p>
          </p:txBody>
        </p:sp>
        <p:sp>
          <p:nvSpPr>
            <p:cNvPr id="27" name=" 228">
              <a:extLst>
                <a:ext uri="{FF2B5EF4-FFF2-40B4-BE49-F238E27FC236}">
                  <a16:creationId xmlns:a16="http://schemas.microsoft.com/office/drawing/2014/main" id="{158DA29C-8C9E-4E84-A5F1-2FBB76F769A4}"/>
                </a:ext>
              </a:extLst>
            </p:cNvPr>
            <p:cNvSpPr txBox="1">
              <a:spLocks/>
            </p:cNvSpPr>
            <p:nvPr/>
          </p:nvSpPr>
          <p:spPr bwMode="auto">
            <a:xfrm>
              <a:off x="8606" y="9908"/>
              <a:ext cx="87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sp>
          <p:nvSpPr>
            <p:cNvPr id="28" name=" 227">
              <a:extLst>
                <a:ext uri="{FF2B5EF4-FFF2-40B4-BE49-F238E27FC236}">
                  <a16:creationId xmlns:a16="http://schemas.microsoft.com/office/drawing/2014/main" id="{131D15E3-F173-4AAF-93BA-2214F2307D14}"/>
                </a:ext>
              </a:extLst>
            </p:cNvPr>
            <p:cNvSpPr txBox="1">
              <a:spLocks/>
            </p:cNvSpPr>
            <p:nvPr/>
          </p:nvSpPr>
          <p:spPr bwMode="auto">
            <a:xfrm>
              <a:off x="6347" y="9908"/>
              <a:ext cx="785"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2385">
                <a:lnSpc>
                  <a:spcPts val="92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II</a:t>
              </a:r>
              <a:endParaRPr lang="en-IN" sz="1100">
                <a:effectLst/>
                <a:latin typeface="Times New Roman" panose="02020603050405020304" pitchFamily="18" charset="0"/>
                <a:ea typeface="Times New Roman" panose="02020603050405020304" pitchFamily="18" charset="0"/>
              </a:endParaRPr>
            </a:p>
            <a:p>
              <a:pPr>
                <a:spcBef>
                  <a:spcPts val="750"/>
                </a:spcBef>
              </a:pPr>
              <a:r>
                <a:rPr lang="en-US" sz="1200" b="1">
                  <a:solidFill>
                    <a:srgbClr val="333333"/>
                  </a:solidFill>
                  <a:effectLst/>
                  <a:latin typeface="Times New Roman" panose="02020603050405020304" pitchFamily="18" charset="0"/>
                  <a:ea typeface="Times New Roman" panose="02020603050405020304" pitchFamily="18" charset="0"/>
                </a:rPr>
                <a:t>Groups</a:t>
              </a:r>
              <a:endParaRPr lang="en-IN" sz="1100">
                <a:effectLst/>
                <a:latin typeface="Times New Roman" panose="02020603050405020304" pitchFamily="18" charset="0"/>
                <a:ea typeface="Times New Roman" panose="02020603050405020304" pitchFamily="18" charset="0"/>
              </a:endParaRPr>
            </a:p>
          </p:txBody>
        </p:sp>
        <p:sp>
          <p:nvSpPr>
            <p:cNvPr id="29" name=" 226">
              <a:extLst>
                <a:ext uri="{FF2B5EF4-FFF2-40B4-BE49-F238E27FC236}">
                  <a16:creationId xmlns:a16="http://schemas.microsoft.com/office/drawing/2014/main" id="{ECA7ADB9-09C6-45EF-B68E-65209B0790BE}"/>
                </a:ext>
              </a:extLst>
            </p:cNvPr>
            <p:cNvSpPr txBox="1">
              <a:spLocks/>
            </p:cNvSpPr>
            <p:nvPr/>
          </p:nvSpPr>
          <p:spPr bwMode="auto">
            <a:xfrm>
              <a:off x="4121" y="9908"/>
              <a:ext cx="62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30" name=" 225">
              <a:extLst>
                <a:ext uri="{FF2B5EF4-FFF2-40B4-BE49-F238E27FC236}">
                  <a16:creationId xmlns:a16="http://schemas.microsoft.com/office/drawing/2014/main" id="{B6F4C5C8-879B-48ED-A8EF-F70452B74B84}"/>
                </a:ext>
              </a:extLst>
            </p:cNvPr>
            <p:cNvSpPr txBox="1">
              <a:spLocks/>
            </p:cNvSpPr>
            <p:nvPr/>
          </p:nvSpPr>
          <p:spPr bwMode="auto">
            <a:xfrm>
              <a:off x="3004" y="9611"/>
              <a:ext cx="1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IN" sz="1100">
                <a:effectLst/>
                <a:latin typeface="Times New Roman" panose="02020603050405020304" pitchFamily="18" charset="0"/>
                <a:ea typeface="Times New Roman" panose="02020603050405020304" pitchFamily="18" charset="0"/>
              </a:endParaRPr>
            </a:p>
          </p:txBody>
        </p:sp>
        <p:sp>
          <p:nvSpPr>
            <p:cNvPr id="31" name=" 224">
              <a:extLst>
                <a:ext uri="{FF2B5EF4-FFF2-40B4-BE49-F238E27FC236}">
                  <a16:creationId xmlns:a16="http://schemas.microsoft.com/office/drawing/2014/main" id="{07FF424F-08D7-420A-A210-0B46E4DEA112}"/>
                </a:ext>
              </a:extLst>
            </p:cNvPr>
            <p:cNvSpPr txBox="1">
              <a:spLocks/>
            </p:cNvSpPr>
            <p:nvPr/>
          </p:nvSpPr>
          <p:spPr bwMode="auto">
            <a:xfrm>
              <a:off x="2915" y="8645"/>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IN" sz="1100">
                <a:effectLst/>
                <a:latin typeface="Times New Roman" panose="02020603050405020304" pitchFamily="18" charset="0"/>
                <a:ea typeface="Times New Roman" panose="02020603050405020304" pitchFamily="18" charset="0"/>
              </a:endParaRPr>
            </a:p>
          </p:txBody>
        </p:sp>
        <p:sp>
          <p:nvSpPr>
            <p:cNvPr id="32" name=" 223">
              <a:extLst>
                <a:ext uri="{FF2B5EF4-FFF2-40B4-BE49-F238E27FC236}">
                  <a16:creationId xmlns:a16="http://schemas.microsoft.com/office/drawing/2014/main" id="{B60ACBB2-428E-4C1C-BD50-2D8EBE77DDAD}"/>
                </a:ext>
              </a:extLst>
            </p:cNvPr>
            <p:cNvSpPr txBox="1">
              <a:spLocks/>
            </p:cNvSpPr>
            <p:nvPr/>
          </p:nvSpPr>
          <p:spPr bwMode="auto">
            <a:xfrm>
              <a:off x="2915" y="7679"/>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IN" sz="1100">
                <a:effectLst/>
                <a:latin typeface="Times New Roman" panose="02020603050405020304" pitchFamily="18" charset="0"/>
                <a:ea typeface="Times New Roman" panose="02020603050405020304" pitchFamily="18" charset="0"/>
              </a:endParaRPr>
            </a:p>
          </p:txBody>
        </p:sp>
        <p:sp>
          <p:nvSpPr>
            <p:cNvPr id="33" name=" 222">
              <a:extLst>
                <a:ext uri="{FF2B5EF4-FFF2-40B4-BE49-F238E27FC236}">
                  <a16:creationId xmlns:a16="http://schemas.microsoft.com/office/drawing/2014/main" id="{8B15250E-27AE-4E89-99D7-433C37644B59}"/>
                </a:ext>
              </a:extLst>
            </p:cNvPr>
            <p:cNvSpPr txBox="1">
              <a:spLocks/>
            </p:cNvSpPr>
            <p:nvPr/>
          </p:nvSpPr>
          <p:spPr bwMode="auto">
            <a:xfrm>
              <a:off x="2915" y="6713"/>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1100">
                <a:effectLst/>
                <a:latin typeface="Times New Roman" panose="02020603050405020304" pitchFamily="18" charset="0"/>
                <a:ea typeface="Times New Roman" panose="02020603050405020304" pitchFamily="18" charset="0"/>
              </a:endParaRPr>
            </a:p>
          </p:txBody>
        </p:sp>
        <p:sp>
          <p:nvSpPr>
            <p:cNvPr id="34" name=" 221">
              <a:extLst>
                <a:ext uri="{FF2B5EF4-FFF2-40B4-BE49-F238E27FC236}">
                  <a16:creationId xmlns:a16="http://schemas.microsoft.com/office/drawing/2014/main" id="{7D1268C3-9F17-4673-ABD9-A9CB6347D505}"/>
                </a:ext>
              </a:extLst>
            </p:cNvPr>
            <p:cNvSpPr txBox="1">
              <a:spLocks/>
            </p:cNvSpPr>
            <p:nvPr/>
          </p:nvSpPr>
          <p:spPr bwMode="auto">
            <a:xfrm>
              <a:off x="2915" y="5748"/>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IN" sz="1100">
                <a:effectLst/>
                <a:latin typeface="Times New Roman" panose="02020603050405020304" pitchFamily="18" charset="0"/>
                <a:ea typeface="Times New Roman" panose="02020603050405020304" pitchFamily="18" charset="0"/>
              </a:endParaRPr>
            </a:p>
          </p:txBody>
        </p:sp>
        <p:sp>
          <p:nvSpPr>
            <p:cNvPr id="35" name=" 220">
              <a:extLst>
                <a:ext uri="{FF2B5EF4-FFF2-40B4-BE49-F238E27FC236}">
                  <a16:creationId xmlns:a16="http://schemas.microsoft.com/office/drawing/2014/main" id="{442FA7F7-71AC-407A-9E98-86C802E584B8}"/>
                </a:ext>
              </a:extLst>
            </p:cNvPr>
            <p:cNvSpPr txBox="1">
              <a:spLocks/>
            </p:cNvSpPr>
            <p:nvPr/>
          </p:nvSpPr>
          <p:spPr bwMode="auto">
            <a:xfrm>
              <a:off x="4218" y="5358"/>
              <a:ext cx="9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8000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42.06 41.72</a:t>
              </a:r>
              <a:endParaRPr lang="en-IN" sz="1100">
                <a:effectLst/>
                <a:latin typeface="Times New Roman" panose="02020603050405020304" pitchFamily="18" charset="0"/>
                <a:ea typeface="Times New Roman" panose="02020603050405020304" pitchFamily="18" charset="0"/>
              </a:endParaRPr>
            </a:p>
          </p:txBody>
        </p:sp>
        <p:sp>
          <p:nvSpPr>
            <p:cNvPr id="36" name=" 219">
              <a:extLst>
                <a:ext uri="{FF2B5EF4-FFF2-40B4-BE49-F238E27FC236}">
                  <a16:creationId xmlns:a16="http://schemas.microsoft.com/office/drawing/2014/main" id="{0FC6D4AE-7966-4CE2-B36E-3D45982EAC9D}"/>
                </a:ext>
              </a:extLst>
            </p:cNvPr>
            <p:cNvSpPr txBox="1">
              <a:spLocks/>
            </p:cNvSpPr>
            <p:nvPr/>
          </p:nvSpPr>
          <p:spPr bwMode="auto">
            <a:xfrm>
              <a:off x="2915" y="4782"/>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IN" sz="1100">
                <a:effectLst/>
                <a:latin typeface="Times New Roman" panose="02020603050405020304" pitchFamily="18" charset="0"/>
                <a:ea typeface="Times New Roman" panose="02020603050405020304" pitchFamily="18" charset="0"/>
              </a:endParaRPr>
            </a:p>
          </p:txBody>
        </p:sp>
        <p:sp>
          <p:nvSpPr>
            <p:cNvPr id="37" name=" 218">
              <a:extLst>
                <a:ext uri="{FF2B5EF4-FFF2-40B4-BE49-F238E27FC236}">
                  <a16:creationId xmlns:a16="http://schemas.microsoft.com/office/drawing/2014/main" id="{E0B427C0-458A-460C-B527-D6720DC22FA7}"/>
                </a:ext>
              </a:extLst>
            </p:cNvPr>
            <p:cNvSpPr txBox="1">
              <a:spLocks/>
            </p:cNvSpPr>
            <p:nvPr/>
          </p:nvSpPr>
          <p:spPr bwMode="auto">
            <a:xfrm>
              <a:off x="6520" y="3978"/>
              <a:ext cx="94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7800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55.93 56.35</a:t>
              </a:r>
              <a:endParaRPr lang="en-IN" sz="1100">
                <a:effectLst/>
                <a:latin typeface="Times New Roman" panose="02020603050405020304" pitchFamily="18" charset="0"/>
                <a:ea typeface="Times New Roman" panose="02020603050405020304" pitchFamily="18" charset="0"/>
              </a:endParaRPr>
            </a:p>
          </p:txBody>
        </p:sp>
        <p:sp>
          <p:nvSpPr>
            <p:cNvPr id="38" name=" 217">
              <a:extLst>
                <a:ext uri="{FF2B5EF4-FFF2-40B4-BE49-F238E27FC236}">
                  <a16:creationId xmlns:a16="http://schemas.microsoft.com/office/drawing/2014/main" id="{94271974-0FAA-4A0D-B17C-A497E4CAF771}"/>
                </a:ext>
              </a:extLst>
            </p:cNvPr>
            <p:cNvSpPr txBox="1">
              <a:spLocks/>
            </p:cNvSpPr>
            <p:nvPr/>
          </p:nvSpPr>
          <p:spPr bwMode="auto">
            <a:xfrm>
              <a:off x="2915" y="3816"/>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IN" sz="1100">
                <a:effectLst/>
                <a:latin typeface="Times New Roman" panose="02020603050405020304" pitchFamily="18" charset="0"/>
                <a:ea typeface="Times New Roman" panose="02020603050405020304" pitchFamily="18" charset="0"/>
              </a:endParaRPr>
            </a:p>
          </p:txBody>
        </p:sp>
        <p:sp>
          <p:nvSpPr>
            <p:cNvPr id="39" name=" 216">
              <a:extLst>
                <a:ext uri="{FF2B5EF4-FFF2-40B4-BE49-F238E27FC236}">
                  <a16:creationId xmlns:a16="http://schemas.microsoft.com/office/drawing/2014/main" id="{AF8930FF-360F-4CB4-B5F3-3C8C2E348106}"/>
                </a:ext>
              </a:extLst>
            </p:cNvPr>
            <p:cNvSpPr txBox="1">
              <a:spLocks/>
            </p:cNvSpPr>
            <p:nvPr/>
          </p:nvSpPr>
          <p:spPr bwMode="auto">
            <a:xfrm>
              <a:off x="8871" y="2776"/>
              <a:ext cx="89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4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68.8 68.73</a:t>
              </a:r>
              <a:endParaRPr lang="en-IN" sz="1100">
                <a:effectLst/>
                <a:latin typeface="Times New Roman" panose="02020603050405020304" pitchFamily="18" charset="0"/>
                <a:ea typeface="Times New Roman" panose="02020603050405020304" pitchFamily="18" charset="0"/>
              </a:endParaRPr>
            </a:p>
          </p:txBody>
        </p:sp>
        <p:sp>
          <p:nvSpPr>
            <p:cNvPr id="40" name=" 215">
              <a:extLst>
                <a:ext uri="{FF2B5EF4-FFF2-40B4-BE49-F238E27FC236}">
                  <a16:creationId xmlns:a16="http://schemas.microsoft.com/office/drawing/2014/main" id="{AF416F74-E823-413F-BA29-F50623C3A762}"/>
                </a:ext>
              </a:extLst>
            </p:cNvPr>
            <p:cNvSpPr txBox="1">
              <a:spLocks/>
            </p:cNvSpPr>
            <p:nvPr/>
          </p:nvSpPr>
          <p:spPr bwMode="auto">
            <a:xfrm>
              <a:off x="6010" y="2802"/>
              <a:ext cx="4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68.53</a:t>
              </a:r>
              <a:endParaRPr lang="en-IN" sz="1100">
                <a:effectLst/>
                <a:latin typeface="Times New Roman" panose="02020603050405020304" pitchFamily="18" charset="0"/>
                <a:ea typeface="Times New Roman" panose="02020603050405020304" pitchFamily="18" charset="0"/>
              </a:endParaRPr>
            </a:p>
          </p:txBody>
        </p:sp>
        <p:sp>
          <p:nvSpPr>
            <p:cNvPr id="41" name=" 214">
              <a:extLst>
                <a:ext uri="{FF2B5EF4-FFF2-40B4-BE49-F238E27FC236}">
                  <a16:creationId xmlns:a16="http://schemas.microsoft.com/office/drawing/2014/main" id="{328BFA9A-D957-4223-8CC7-3811880EAFD2}"/>
                </a:ext>
              </a:extLst>
            </p:cNvPr>
            <p:cNvSpPr txBox="1">
              <a:spLocks/>
            </p:cNvSpPr>
            <p:nvPr/>
          </p:nvSpPr>
          <p:spPr bwMode="auto">
            <a:xfrm>
              <a:off x="2915" y="2850"/>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IN" sz="1100">
                <a:effectLst/>
                <a:latin typeface="Times New Roman" panose="02020603050405020304" pitchFamily="18" charset="0"/>
                <a:ea typeface="Times New Roman" panose="02020603050405020304" pitchFamily="18" charset="0"/>
              </a:endParaRPr>
            </a:p>
          </p:txBody>
        </p:sp>
        <p:sp>
          <p:nvSpPr>
            <p:cNvPr id="42" name=" 213">
              <a:extLst>
                <a:ext uri="{FF2B5EF4-FFF2-40B4-BE49-F238E27FC236}">
                  <a16:creationId xmlns:a16="http://schemas.microsoft.com/office/drawing/2014/main" id="{A7E09B84-1C42-47BE-8A63-13E7EB6288B4}"/>
                </a:ext>
              </a:extLst>
            </p:cNvPr>
            <p:cNvSpPr txBox="1">
              <a:spLocks/>
            </p:cNvSpPr>
            <p:nvPr/>
          </p:nvSpPr>
          <p:spPr bwMode="auto">
            <a:xfrm>
              <a:off x="8361" y="2699"/>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69.6</a:t>
              </a:r>
              <a:endParaRPr lang="en-IN" sz="1100">
                <a:effectLst/>
                <a:latin typeface="Times New Roman" panose="02020603050405020304" pitchFamily="18" charset="0"/>
                <a:ea typeface="Times New Roman" panose="02020603050405020304" pitchFamily="18" charset="0"/>
              </a:endParaRPr>
            </a:p>
          </p:txBody>
        </p:sp>
        <p:sp>
          <p:nvSpPr>
            <p:cNvPr id="43" name=" 212">
              <a:extLst>
                <a:ext uri="{FF2B5EF4-FFF2-40B4-BE49-F238E27FC236}">
                  <a16:creationId xmlns:a16="http://schemas.microsoft.com/office/drawing/2014/main" id="{82DC5207-990F-4325-ADDA-7BE32644E78A}"/>
                </a:ext>
              </a:extLst>
            </p:cNvPr>
            <p:cNvSpPr txBox="1">
              <a:spLocks/>
            </p:cNvSpPr>
            <p:nvPr/>
          </p:nvSpPr>
          <p:spPr bwMode="auto">
            <a:xfrm>
              <a:off x="3755" y="2640"/>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70.2</a:t>
              </a:r>
              <a:endParaRPr lang="en-IN" sz="1100">
                <a:effectLst/>
                <a:latin typeface="Times New Roman" panose="02020603050405020304" pitchFamily="18" charset="0"/>
                <a:ea typeface="Times New Roman" panose="02020603050405020304" pitchFamily="18" charset="0"/>
              </a:endParaRPr>
            </a:p>
          </p:txBody>
        </p:sp>
        <p:sp>
          <p:nvSpPr>
            <p:cNvPr id="44" name=" 211">
              <a:extLst>
                <a:ext uri="{FF2B5EF4-FFF2-40B4-BE49-F238E27FC236}">
                  <a16:creationId xmlns:a16="http://schemas.microsoft.com/office/drawing/2014/main" id="{A196DE34-5517-4175-B5DB-B215DC3F778F}"/>
                </a:ext>
              </a:extLst>
            </p:cNvPr>
            <p:cNvSpPr txBox="1">
              <a:spLocks/>
            </p:cNvSpPr>
            <p:nvPr/>
          </p:nvSpPr>
          <p:spPr bwMode="auto">
            <a:xfrm>
              <a:off x="2915" y="1885"/>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IN" sz="1100">
                <a:effectLst/>
                <a:latin typeface="Times New Roman" panose="02020603050405020304" pitchFamily="18" charset="0"/>
                <a:ea typeface="Times New Roman" panose="02020603050405020304" pitchFamily="18" charset="0"/>
              </a:endParaRPr>
            </a:p>
          </p:txBody>
        </p:sp>
        <p:sp>
          <p:nvSpPr>
            <p:cNvPr id="45" name=" 210">
              <a:extLst>
                <a:ext uri="{FF2B5EF4-FFF2-40B4-BE49-F238E27FC236}">
                  <a16:creationId xmlns:a16="http://schemas.microsoft.com/office/drawing/2014/main" id="{ED4F3A5C-AE3C-48AA-BBF0-03941F975FD9}"/>
                </a:ext>
              </a:extLst>
            </p:cNvPr>
            <p:cNvSpPr txBox="1">
              <a:spLocks/>
            </p:cNvSpPr>
            <p:nvPr/>
          </p:nvSpPr>
          <p:spPr bwMode="auto">
            <a:xfrm>
              <a:off x="5872" y="1454"/>
              <a:ext cx="91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30"/>
                </a:lnSpc>
              </a:pPr>
              <a:r>
                <a:rPr lang="en-US" sz="1200" b="1">
                  <a:solidFill>
                    <a:srgbClr val="585858"/>
                  </a:solidFill>
                  <a:effectLst/>
                  <a:latin typeface="Times New Roman" panose="02020603050405020304" pitchFamily="18" charset="0"/>
                  <a:ea typeface="Times New Roman" panose="02020603050405020304" pitchFamily="18" charset="0"/>
                </a:rPr>
                <a:t>STRESS</a:t>
              </a:r>
              <a:endParaRPr lang="en-IN" sz="1100">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638800"/>
            <a:ext cx="7512050" cy="369332"/>
          </a:xfrm>
          <a:prstGeom prst="rect">
            <a:avLst/>
          </a:prstGeom>
        </p:spPr>
        <p:txBody>
          <a:bodyPr wrap="square">
            <a:spAutoFit/>
          </a:bodyPr>
          <a:lstStyle/>
          <a:p>
            <a:r>
              <a:rPr lang="en-US" dirty="0"/>
              <a:t>*Significant, Table value for </a:t>
            </a:r>
            <a:r>
              <a:rPr lang="en-US" dirty="0" err="1"/>
              <a:t>df</a:t>
            </a:r>
            <a:r>
              <a:rPr lang="en-US" dirty="0"/>
              <a:t>  2 and 42 was 3.23 and </a:t>
            </a:r>
            <a:r>
              <a:rPr lang="en-US" dirty="0" err="1"/>
              <a:t>df</a:t>
            </a:r>
            <a:r>
              <a:rPr lang="en-US" dirty="0"/>
              <a:t>  2 and 41 was 3.22</a:t>
            </a:r>
          </a:p>
        </p:txBody>
      </p:sp>
      <p:sp>
        <p:nvSpPr>
          <p:cNvPr id="15361" name="Rectangle 1"/>
          <p:cNvSpPr>
            <a:spLocks noChangeArrowheads="1"/>
          </p:cNvSpPr>
          <p:nvPr/>
        </p:nvSpPr>
        <p:spPr bwMode="auto">
          <a:xfrm>
            <a:off x="1614769" y="685800"/>
            <a:ext cx="585718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COMPUTATION OF ANALYSIS OF COVARIANCE ON </a:t>
            </a:r>
            <a:r>
              <a:rPr lang="en-US" sz="1400" b="1" dirty="0">
                <a:solidFill>
                  <a:srgbClr val="0000FF"/>
                </a:solidFill>
                <a:latin typeface="Times New Roman" pitchFamily="18" charset="0"/>
                <a:ea typeface="Times New Roman" pitchFamily="18" charset="0"/>
                <a:cs typeface="Times New Roman" pitchFamily="18" charset="0"/>
              </a:rPr>
              <a:t>ANXIETY</a:t>
            </a: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a:t>
            </a:r>
            <a:endParaRPr kumimoji="0" lang="en-US" sz="1800" b="0" i="0" u="none" strike="noStrike" cap="none" normalizeH="0" baseline="0" dirty="0">
              <a:ln>
                <a:noFill/>
              </a:ln>
              <a:solidFill>
                <a:srgbClr val="0000FF"/>
              </a:solidFill>
              <a:effectLst/>
              <a:latin typeface="Arial" pitchFamily="34" charset="0"/>
            </a:endParaRPr>
          </a:p>
        </p:txBody>
      </p:sp>
      <p:graphicFrame>
        <p:nvGraphicFramePr>
          <p:cNvPr id="2" name="Table 1">
            <a:extLst>
              <a:ext uri="{FF2B5EF4-FFF2-40B4-BE49-F238E27FC236}">
                <a16:creationId xmlns:a16="http://schemas.microsoft.com/office/drawing/2014/main" id="{7C166263-DAE4-4BA6-BD4B-D47BF9827AD6}"/>
              </a:ext>
            </a:extLst>
          </p:cNvPr>
          <p:cNvGraphicFramePr>
            <a:graphicFrameLocks noGrp="1"/>
          </p:cNvGraphicFramePr>
          <p:nvPr>
            <p:extLst>
              <p:ext uri="{D42A27DB-BD31-4B8C-83A1-F6EECF244321}">
                <p14:modId xmlns:p14="http://schemas.microsoft.com/office/powerpoint/2010/main" val="3921498898"/>
              </p:ext>
            </p:extLst>
          </p:nvPr>
        </p:nvGraphicFramePr>
        <p:xfrm>
          <a:off x="1174750" y="1600201"/>
          <a:ext cx="7359648" cy="3862864"/>
        </p:xfrm>
        <a:graphic>
          <a:graphicData uri="http://schemas.openxmlformats.org/drawingml/2006/table">
            <a:tbl>
              <a:tblPr firstRow="1" firstCol="1" lastRow="1" lastCol="1" bandRow="1" bandCol="1">
                <a:tableStyleId>{5C22544A-7EE6-4342-B048-85BDC9FD1C3A}</a:tableStyleId>
              </a:tblPr>
              <a:tblGrid>
                <a:gridCol w="893906">
                  <a:extLst>
                    <a:ext uri="{9D8B030D-6E8A-4147-A177-3AD203B41FA5}">
                      <a16:colId xmlns:a16="http://schemas.microsoft.com/office/drawing/2014/main" val="201188423"/>
                    </a:ext>
                  </a:extLst>
                </a:gridCol>
                <a:gridCol w="700773">
                  <a:extLst>
                    <a:ext uri="{9D8B030D-6E8A-4147-A177-3AD203B41FA5}">
                      <a16:colId xmlns:a16="http://schemas.microsoft.com/office/drawing/2014/main" val="1378446928"/>
                    </a:ext>
                  </a:extLst>
                </a:gridCol>
                <a:gridCol w="808409">
                  <a:extLst>
                    <a:ext uri="{9D8B030D-6E8A-4147-A177-3AD203B41FA5}">
                      <a16:colId xmlns:a16="http://schemas.microsoft.com/office/drawing/2014/main" val="4056787467"/>
                    </a:ext>
                  </a:extLst>
                </a:gridCol>
                <a:gridCol w="893906">
                  <a:extLst>
                    <a:ext uri="{9D8B030D-6E8A-4147-A177-3AD203B41FA5}">
                      <a16:colId xmlns:a16="http://schemas.microsoft.com/office/drawing/2014/main" val="748107982"/>
                    </a:ext>
                  </a:extLst>
                </a:gridCol>
                <a:gridCol w="796958">
                  <a:extLst>
                    <a:ext uri="{9D8B030D-6E8A-4147-A177-3AD203B41FA5}">
                      <a16:colId xmlns:a16="http://schemas.microsoft.com/office/drawing/2014/main" val="3652650296"/>
                    </a:ext>
                  </a:extLst>
                </a:gridCol>
                <a:gridCol w="745049">
                  <a:extLst>
                    <a:ext uri="{9D8B030D-6E8A-4147-A177-3AD203B41FA5}">
                      <a16:colId xmlns:a16="http://schemas.microsoft.com/office/drawing/2014/main" val="1367087824"/>
                    </a:ext>
                  </a:extLst>
                </a:gridCol>
                <a:gridCol w="811462">
                  <a:extLst>
                    <a:ext uri="{9D8B030D-6E8A-4147-A177-3AD203B41FA5}">
                      <a16:colId xmlns:a16="http://schemas.microsoft.com/office/drawing/2014/main" val="1055686111"/>
                    </a:ext>
                  </a:extLst>
                </a:gridCol>
                <a:gridCol w="811462">
                  <a:extLst>
                    <a:ext uri="{9D8B030D-6E8A-4147-A177-3AD203B41FA5}">
                      <a16:colId xmlns:a16="http://schemas.microsoft.com/office/drawing/2014/main" val="2073747378"/>
                    </a:ext>
                  </a:extLst>
                </a:gridCol>
                <a:gridCol w="897723">
                  <a:extLst>
                    <a:ext uri="{9D8B030D-6E8A-4147-A177-3AD203B41FA5}">
                      <a16:colId xmlns:a16="http://schemas.microsoft.com/office/drawing/2014/main" val="2563788348"/>
                    </a:ext>
                  </a:extLst>
                </a:gridCol>
              </a:tblGrid>
              <a:tr h="571838">
                <a:tc>
                  <a:txBody>
                    <a:bodyPr/>
                    <a:lstStyle/>
                    <a:p>
                      <a:pPr marR="5715" algn="ctr">
                        <a:lnSpc>
                          <a:spcPts val="1315"/>
                        </a:lnSpc>
                      </a:pPr>
                      <a:r>
                        <a:rPr lang="en-US" sz="1200">
                          <a:effectLst/>
                        </a:rPr>
                        <a:t> </a:t>
                      </a:r>
                      <a:endParaRPr lang="en-IN" sz="1100">
                        <a:effectLst/>
                      </a:endParaRPr>
                    </a:p>
                    <a:p>
                      <a:pPr marR="5715" algn="ctr">
                        <a:lnSpc>
                          <a:spcPts val="1315"/>
                        </a:lnSpc>
                      </a:pPr>
                      <a:r>
                        <a:rPr lang="en-US" sz="1200">
                          <a:effectLst/>
                        </a:rPr>
                        <a:t>Test</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S.V</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S.S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df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M.S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Obtained 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416893493"/>
                  </a:ext>
                </a:extLst>
              </a:tr>
              <a:tr h="472744">
                <a:tc rowSpan="2">
                  <a:txBody>
                    <a:bodyPr/>
                    <a:lstStyle/>
                    <a:p>
                      <a:pPr marR="5715" algn="ctr">
                        <a:lnSpc>
                          <a:spcPts val="1315"/>
                        </a:lnSpc>
                      </a:pPr>
                      <a:r>
                        <a:rPr lang="en-US" sz="1200">
                          <a:effectLst/>
                        </a:rPr>
                        <a:t> </a:t>
                      </a:r>
                      <a:endParaRPr lang="en-IN" sz="1100">
                        <a:effectLst/>
                      </a:endParaRPr>
                    </a:p>
                    <a:p>
                      <a:pPr marR="5715" algn="ctr">
                        <a:lnSpc>
                          <a:spcPts val="1315"/>
                        </a:lnSpc>
                      </a:pPr>
                      <a:r>
                        <a:rPr lang="en-US" sz="1200">
                          <a:effectLst/>
                        </a:rPr>
                        <a:t>Pre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22.667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24.673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25.867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78.45378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39.22689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1.1413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997990449"/>
                  </a:ext>
                </a:extLst>
              </a:tr>
              <a:tr h="472744">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5715" algn="ctr">
                        <a:lnSpc>
                          <a:spcPts val="131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1443.476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34.36848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1318925997"/>
                  </a:ext>
                </a:extLst>
              </a:tr>
              <a:tr h="463653">
                <a:tc rowSpan="2">
                  <a:txBody>
                    <a:bodyPr/>
                    <a:lstStyle/>
                    <a:p>
                      <a:pPr marR="5715" algn="ctr">
                        <a:lnSpc>
                          <a:spcPts val="1315"/>
                        </a:lnSpc>
                      </a:pPr>
                      <a:r>
                        <a:rPr lang="en-US" sz="1200">
                          <a:effectLst/>
                        </a:rPr>
                        <a:t> </a:t>
                      </a:r>
                      <a:endParaRPr lang="en-IN" sz="1100">
                        <a:effectLst/>
                      </a:endParaRPr>
                    </a:p>
                    <a:p>
                      <a:pPr marR="5715" algn="ctr">
                        <a:lnSpc>
                          <a:spcPts val="1315"/>
                        </a:lnSpc>
                      </a:pPr>
                      <a:r>
                        <a:rPr lang="en-US" sz="1200">
                          <a:effectLst/>
                        </a:rPr>
                        <a:t>Post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14.933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19.133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26.200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972.58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486.2889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20.566*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3380418618"/>
                  </a:ext>
                </a:extLst>
              </a:tr>
              <a:tr h="46365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5715" algn="ctr">
                        <a:lnSpc>
                          <a:spcPts val="131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993.07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23.64444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2803128445"/>
                  </a:ext>
                </a:extLst>
              </a:tr>
              <a:tr h="472744">
                <a:tc rowSpan="2">
                  <a:txBody>
                    <a:bodyPr/>
                    <a:lstStyle/>
                    <a:p>
                      <a:pPr marR="5715" algn="ctr">
                        <a:lnSpc>
                          <a:spcPts val="1315"/>
                        </a:lnSpc>
                      </a:pPr>
                      <a:r>
                        <a:rPr lang="en-US" sz="1200">
                          <a:effectLst/>
                        </a:rPr>
                        <a:t> </a:t>
                      </a:r>
                      <a:endParaRPr lang="en-IN" sz="1100">
                        <a:effectLst/>
                      </a:endParaRPr>
                    </a:p>
                    <a:p>
                      <a:pPr marR="5715" algn="ctr">
                        <a:lnSpc>
                          <a:spcPts val="1315"/>
                        </a:lnSpc>
                      </a:pPr>
                      <a:r>
                        <a:rPr lang="en-US" sz="1200">
                          <a:effectLst/>
                        </a:rPr>
                        <a:t>Adjusted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16.24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18.93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25.10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591.4701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295.735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68.142*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324257085"/>
                  </a:ext>
                </a:extLst>
              </a:tr>
              <a:tr h="472744">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5715" algn="ctr">
                        <a:lnSpc>
                          <a:spcPts val="131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177.9388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4.339971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997987582"/>
                  </a:ext>
                </a:extLst>
              </a:tr>
              <a:tr h="472744">
                <a:tc>
                  <a:txBody>
                    <a:bodyPr/>
                    <a:lstStyle/>
                    <a:p>
                      <a:pPr marR="5715" algn="ctr">
                        <a:lnSpc>
                          <a:spcPts val="1315"/>
                        </a:lnSpc>
                      </a:pPr>
                      <a:r>
                        <a:rPr lang="en-US" sz="1200">
                          <a:effectLst/>
                        </a:rPr>
                        <a:t>Mean</a:t>
                      </a:r>
                      <a:endParaRPr lang="en-IN" sz="1100">
                        <a:effectLst/>
                      </a:endParaRPr>
                    </a:p>
                    <a:p>
                      <a:pPr marR="5715" algn="ctr">
                        <a:lnSpc>
                          <a:spcPts val="1315"/>
                        </a:lnSpc>
                      </a:pPr>
                      <a:r>
                        <a:rPr lang="en-US" sz="1200">
                          <a:effectLst/>
                        </a:rPr>
                        <a:t>Gain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7.73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5.54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0.33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gridSpan="5">
                  <a:txBody>
                    <a:bodyPr/>
                    <a:lstStyle/>
                    <a:p>
                      <a:pPr marR="5715" algn="ctr">
                        <a:lnSpc>
                          <a:spcPts val="1315"/>
                        </a:lnSpc>
                      </a:pPr>
                      <a:r>
                        <a:rPr lang="en-US" sz="1200" dirty="0">
                          <a:effectLst/>
                        </a:rPr>
                        <a:t> </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94920486"/>
                  </a:ext>
                </a:extLst>
              </a:tr>
            </a:tbl>
          </a:graphicData>
        </a:graphic>
      </p:graphicFrame>
      <p:sp>
        <p:nvSpPr>
          <p:cNvPr id="3" name="Rectangle 1">
            <a:extLst>
              <a:ext uri="{FF2B5EF4-FFF2-40B4-BE49-F238E27FC236}">
                <a16:creationId xmlns:a16="http://schemas.microsoft.com/office/drawing/2014/main" id="{444BAF3B-1F0C-4E64-ACF4-71BDC652533D}"/>
              </a:ext>
            </a:extLst>
          </p:cNvPr>
          <p:cNvSpPr>
            <a:spLocks noChangeArrowheads="1"/>
          </p:cNvSpPr>
          <p:nvPr/>
        </p:nvSpPr>
        <p:spPr bwMode="auto">
          <a:xfrm>
            <a:off x="1174749" y="2765425"/>
            <a:ext cx="124658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33400" y="609600"/>
            <a:ext cx="870001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DIFFERENCE OF EXPERIMENTAL</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GROUP I, II AND CONTROL GROUP ON </a:t>
            </a:r>
            <a:r>
              <a:rPr lang="en-US" sz="1400" b="1" dirty="0">
                <a:solidFill>
                  <a:srgbClr val="0000FF"/>
                </a:solidFill>
                <a:latin typeface="Times New Roman" pitchFamily="18" charset="0"/>
                <a:ea typeface="Times New Roman" pitchFamily="18" charset="0"/>
                <a:cs typeface="Times New Roman" pitchFamily="18" charset="0"/>
              </a:rPr>
              <a:t>ANXIETY</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9EF7E667-334A-4762-89E6-344D0FC54455}"/>
              </a:ext>
            </a:extLst>
          </p:cNvPr>
          <p:cNvGraphicFramePr>
            <a:graphicFrameLocks noGrp="1"/>
          </p:cNvGraphicFramePr>
          <p:nvPr>
            <p:extLst>
              <p:ext uri="{D42A27DB-BD31-4B8C-83A1-F6EECF244321}">
                <p14:modId xmlns:p14="http://schemas.microsoft.com/office/powerpoint/2010/main" val="3728662618"/>
              </p:ext>
            </p:extLst>
          </p:nvPr>
        </p:nvGraphicFramePr>
        <p:xfrm>
          <a:off x="1380490" y="2057402"/>
          <a:ext cx="6468110" cy="2895598"/>
        </p:xfrm>
        <a:graphic>
          <a:graphicData uri="http://schemas.openxmlformats.org/drawingml/2006/table">
            <a:tbl>
              <a:tblPr firstRow="1" firstCol="1" lastRow="1" lastCol="1" bandRow="1" bandCol="1">
                <a:tableStyleId>{5C22544A-7EE6-4342-B048-85BDC9FD1C3A}</a:tableStyleId>
              </a:tblPr>
              <a:tblGrid>
                <a:gridCol w="1251770">
                  <a:extLst>
                    <a:ext uri="{9D8B030D-6E8A-4147-A177-3AD203B41FA5}">
                      <a16:colId xmlns:a16="http://schemas.microsoft.com/office/drawing/2014/main" val="1657827963"/>
                    </a:ext>
                  </a:extLst>
                </a:gridCol>
                <a:gridCol w="1252526">
                  <a:extLst>
                    <a:ext uri="{9D8B030D-6E8A-4147-A177-3AD203B41FA5}">
                      <a16:colId xmlns:a16="http://schemas.microsoft.com/office/drawing/2014/main" val="3876323191"/>
                    </a:ext>
                  </a:extLst>
                </a:gridCol>
                <a:gridCol w="1288032">
                  <a:extLst>
                    <a:ext uri="{9D8B030D-6E8A-4147-A177-3AD203B41FA5}">
                      <a16:colId xmlns:a16="http://schemas.microsoft.com/office/drawing/2014/main" val="218766965"/>
                    </a:ext>
                  </a:extLst>
                </a:gridCol>
                <a:gridCol w="1346956">
                  <a:extLst>
                    <a:ext uri="{9D8B030D-6E8A-4147-A177-3AD203B41FA5}">
                      <a16:colId xmlns:a16="http://schemas.microsoft.com/office/drawing/2014/main" val="1534146475"/>
                    </a:ext>
                  </a:extLst>
                </a:gridCol>
                <a:gridCol w="1328826">
                  <a:extLst>
                    <a:ext uri="{9D8B030D-6E8A-4147-A177-3AD203B41FA5}">
                      <a16:colId xmlns:a16="http://schemas.microsoft.com/office/drawing/2014/main" val="599260269"/>
                    </a:ext>
                  </a:extLst>
                </a:gridCol>
              </a:tblGrid>
              <a:tr h="721557">
                <a:tc>
                  <a:txBody>
                    <a:bodyPr/>
                    <a:lstStyle/>
                    <a:p>
                      <a:pPr marL="36195" marR="27305" indent="142875" algn="just">
                        <a:spcBef>
                          <a:spcPts val="895"/>
                        </a:spcBef>
                        <a:spcAft>
                          <a:spcPts val="0"/>
                        </a:spcAft>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51435" marR="23495" indent="170180" algn="just">
                        <a:spcBef>
                          <a:spcPts val="895"/>
                        </a:spcBef>
                        <a:spcAft>
                          <a:spcPts val="0"/>
                        </a:spcAft>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180" marR="93345" indent="-58420" algn="just">
                        <a:spcBef>
                          <a:spcPts val="895"/>
                        </a:spcBef>
                        <a:spcAft>
                          <a:spcPts val="0"/>
                        </a:spcAft>
                      </a:pPr>
                      <a:r>
                        <a:rPr lang="en-US" sz="1200">
                          <a:effectLst/>
                        </a:rPr>
                        <a:t>Cont.Gr.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70815" marR="224155" algn="just">
                        <a:lnSpc>
                          <a:spcPts val="1365"/>
                        </a:lnSpc>
                        <a:spcAft>
                          <a:spcPts val="0"/>
                        </a:spcAft>
                      </a:pPr>
                      <a:r>
                        <a:rPr lang="en-US" sz="1200">
                          <a:effectLst/>
                        </a:rPr>
                        <a:t>Mean. Dif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L="182245" marR="179070" algn="just">
                        <a:lnSpc>
                          <a:spcPts val="1285"/>
                        </a:lnSpc>
                        <a:spcBef>
                          <a:spcPts val="10"/>
                        </a:spcBef>
                        <a:spcAft>
                          <a:spcPts val="0"/>
                        </a:spcAft>
                      </a:pPr>
                      <a:r>
                        <a:rPr lang="en-US" sz="1200">
                          <a:effectLst/>
                        </a:rPr>
                        <a:t>      C.I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1111927727"/>
                  </a:ext>
                </a:extLst>
              </a:tr>
              <a:tr h="715934">
                <a:tc>
                  <a:txBody>
                    <a:bodyPr/>
                    <a:lstStyle/>
                    <a:p>
                      <a:pPr marR="56515" algn="ctr">
                        <a:spcBef>
                          <a:spcPts val="75"/>
                        </a:spcBef>
                        <a:spcAft>
                          <a:spcPts val="0"/>
                        </a:spcAft>
                      </a:pPr>
                      <a:r>
                        <a:rPr lang="en-US" sz="1200">
                          <a:effectLst/>
                        </a:rPr>
                        <a:t>16.24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7150" algn="ctr">
                        <a:spcBef>
                          <a:spcPts val="75"/>
                        </a:spcBef>
                        <a:spcAft>
                          <a:spcPts val="0"/>
                        </a:spcAft>
                      </a:pPr>
                      <a:r>
                        <a:rPr lang="en-US" sz="1200">
                          <a:effectLst/>
                        </a:rPr>
                        <a:t>18.93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0960" algn="ctr">
                        <a:spcBef>
                          <a:spcPts val="75"/>
                        </a:spcBef>
                        <a:spcAft>
                          <a:spcPts val="0"/>
                        </a:spcAft>
                      </a:pPr>
                      <a:r>
                        <a:rPr lang="en-US" sz="1200">
                          <a:effectLst/>
                        </a:rPr>
                        <a:t>2.692*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rowSpan="3">
                  <a:txBody>
                    <a:bodyPr/>
                    <a:lstStyle/>
                    <a:p>
                      <a:pPr algn="just"/>
                      <a:r>
                        <a:rPr lang="en-US" sz="1300">
                          <a:effectLst/>
                        </a:rPr>
                        <a:t> </a:t>
                      </a:r>
                      <a:endParaRPr lang="en-IN" sz="1100">
                        <a:effectLst/>
                      </a:endParaRPr>
                    </a:p>
                    <a:p>
                      <a:pPr algn="ctr"/>
                      <a:r>
                        <a:rPr lang="en-US" sz="1200">
                          <a:effectLst/>
                        </a:rPr>
                        <a:t>2.207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extLst>
                  <a:ext uri="{0D108BD9-81ED-4DB2-BD59-A6C34878D82A}">
                    <a16:rowId xmlns:a16="http://schemas.microsoft.com/office/drawing/2014/main" val="918581522"/>
                  </a:ext>
                </a:extLst>
              </a:tr>
              <a:tr h="715934">
                <a:tc>
                  <a:txBody>
                    <a:bodyPr/>
                    <a:lstStyle/>
                    <a:p>
                      <a:pPr marR="56515" algn="ctr">
                        <a:spcBef>
                          <a:spcPts val="100"/>
                        </a:spcBef>
                        <a:spcAft>
                          <a:spcPts val="0"/>
                        </a:spcAft>
                      </a:pPr>
                      <a:r>
                        <a:rPr lang="en-US" sz="1200">
                          <a:effectLst/>
                        </a:rPr>
                        <a:t>16.24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algn="ct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0325" algn="ctr">
                        <a:spcBef>
                          <a:spcPts val="100"/>
                        </a:spcBef>
                        <a:spcAft>
                          <a:spcPts val="0"/>
                        </a:spcAft>
                      </a:pPr>
                      <a:r>
                        <a:rPr lang="en-US" sz="1200">
                          <a:effectLst/>
                        </a:rPr>
                        <a:t>25.10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0960" algn="ctr">
                        <a:spcBef>
                          <a:spcPts val="100"/>
                        </a:spcBef>
                        <a:spcAft>
                          <a:spcPts val="0"/>
                        </a:spcAft>
                      </a:pPr>
                      <a:r>
                        <a:rPr lang="en-US" sz="1200">
                          <a:effectLst/>
                        </a:rPr>
                        <a:t>8.862*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2068482578"/>
                  </a:ext>
                </a:extLst>
              </a:tr>
              <a:tr h="742173">
                <a:tc>
                  <a:txBody>
                    <a:bodyPr/>
                    <a:lstStyle/>
                    <a:p>
                      <a:pPr algn="just"/>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57150" algn="ctr">
                        <a:spcBef>
                          <a:spcPts val="175"/>
                        </a:spcBef>
                        <a:spcAft>
                          <a:spcPts val="0"/>
                        </a:spcAft>
                      </a:pPr>
                      <a:r>
                        <a:rPr lang="en-US" sz="1200">
                          <a:effectLst/>
                        </a:rPr>
                        <a:t>18.93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0325" algn="ctr">
                        <a:spcBef>
                          <a:spcPts val="175"/>
                        </a:spcBef>
                        <a:spcAft>
                          <a:spcPts val="0"/>
                        </a:spcAft>
                      </a:pPr>
                      <a:r>
                        <a:rPr lang="en-US" sz="1200">
                          <a:effectLst/>
                        </a:rPr>
                        <a:t>25.10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a:txBody>
                    <a:bodyPr/>
                    <a:lstStyle/>
                    <a:p>
                      <a:pPr marR="60960" algn="ctr">
                        <a:spcBef>
                          <a:spcPts val="175"/>
                        </a:spcBef>
                        <a:spcAft>
                          <a:spcPts val="0"/>
                        </a:spcAft>
                      </a:pPr>
                      <a:r>
                        <a:rPr lang="en-US" sz="1200" dirty="0">
                          <a:effectLst/>
                        </a:rPr>
                        <a:t>6.170*</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tc>
                <a:tc vMerge="1">
                  <a:txBody>
                    <a:bodyPr/>
                    <a:lstStyle/>
                    <a:p>
                      <a:endParaRPr lang="en-IN"/>
                    </a:p>
                  </a:txBody>
                  <a:tcPr/>
                </a:tc>
                <a:extLst>
                  <a:ext uri="{0D108BD9-81ED-4DB2-BD59-A6C34878D82A}">
                    <a16:rowId xmlns:a16="http://schemas.microsoft.com/office/drawing/2014/main" val="3617209451"/>
                  </a:ext>
                </a:extLst>
              </a:tr>
            </a:tbl>
          </a:graphicData>
        </a:graphic>
      </p:graphicFrame>
      <p:sp>
        <p:nvSpPr>
          <p:cNvPr id="3" name="Rectangle 1">
            <a:extLst>
              <a:ext uri="{FF2B5EF4-FFF2-40B4-BE49-F238E27FC236}">
                <a16:creationId xmlns:a16="http://schemas.microsoft.com/office/drawing/2014/main" id="{D7C32606-A6E7-4B24-BC8E-CCD4755FEBB9}"/>
              </a:ext>
            </a:extLst>
          </p:cNvPr>
          <p:cNvSpPr>
            <a:spLocks noChangeArrowheads="1"/>
          </p:cNvSpPr>
          <p:nvPr/>
        </p:nvSpPr>
        <p:spPr bwMode="auto">
          <a:xfrm>
            <a:off x="1381125" y="3701663"/>
            <a:ext cx="117849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*Significant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295400" y="762000"/>
            <a:ext cx="695075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BAR DIAGRAM SHOWING PRE, POST AND ADJUSTED POST TEST VALUES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a:t>
            </a:r>
            <a:r>
              <a:rPr lang="en-US" sz="1400" b="1" dirty="0">
                <a:solidFill>
                  <a:srgbClr val="0000FF"/>
                </a:solidFill>
                <a:latin typeface="Times New Roman" pitchFamily="18" charset="0"/>
                <a:ea typeface="Times New Roman" pitchFamily="18" charset="0"/>
                <a:cs typeface="Times New Roman" pitchFamily="18" charset="0"/>
              </a:rPr>
              <a:t>ANXIETY</a:t>
            </a:r>
            <a:endParaRPr kumimoji="0" lang="en-US" sz="1400" b="0" i="0" u="none" strike="noStrike" cap="none" normalizeH="0" baseline="0" dirty="0">
              <a:ln>
                <a:noFill/>
              </a:ln>
              <a:solidFill>
                <a:srgbClr val="0000FF"/>
              </a:solidFill>
              <a:effectLst/>
              <a:latin typeface="Arial" pitchFamily="34" charset="0"/>
            </a:endParaRPr>
          </a:p>
        </p:txBody>
      </p:sp>
      <p:sp>
        <p:nvSpPr>
          <p:cNvPr id="2" name="Rectangle 48">
            <a:extLst>
              <a:ext uri="{FF2B5EF4-FFF2-40B4-BE49-F238E27FC236}">
                <a16:creationId xmlns:a16="http://schemas.microsoft.com/office/drawing/2014/main" id="{CB4268AF-A664-47B3-869E-03116C44C4D7}"/>
              </a:ext>
            </a:extLst>
          </p:cNvPr>
          <p:cNvSpPr>
            <a:spLocks noChangeArrowheads="1"/>
          </p:cNvSpPr>
          <p:nvPr/>
        </p:nvSpPr>
        <p:spPr bwMode="auto">
          <a:xfrm>
            <a:off x="0" y="0"/>
            <a:ext cx="1204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pSp>
        <p:nvGrpSpPr>
          <p:cNvPr id="6" name=" 161">
            <a:extLst>
              <a:ext uri="{FF2B5EF4-FFF2-40B4-BE49-F238E27FC236}">
                <a16:creationId xmlns:a16="http://schemas.microsoft.com/office/drawing/2014/main" id="{BE974CB5-54E7-473D-96FC-61B35EAF4DF2}"/>
              </a:ext>
            </a:extLst>
          </p:cNvPr>
          <p:cNvGrpSpPr>
            <a:grpSpLocks/>
          </p:cNvGrpSpPr>
          <p:nvPr/>
        </p:nvGrpSpPr>
        <p:grpSpPr bwMode="auto">
          <a:xfrm>
            <a:off x="1424304" y="1676401"/>
            <a:ext cx="6500495" cy="4191000"/>
            <a:chOff x="2234" y="1308"/>
            <a:chExt cx="8175" cy="8746"/>
          </a:xfrm>
        </p:grpSpPr>
        <p:sp>
          <p:nvSpPr>
            <p:cNvPr id="7" name=" 207">
              <a:extLst>
                <a:ext uri="{FF2B5EF4-FFF2-40B4-BE49-F238E27FC236}">
                  <a16:creationId xmlns:a16="http://schemas.microsoft.com/office/drawing/2014/main" id="{A7EFC929-64B1-4EC0-81B0-67FE002153D4}"/>
                </a:ext>
              </a:extLst>
            </p:cNvPr>
            <p:cNvSpPr>
              <a:spLocks/>
            </p:cNvSpPr>
            <p:nvPr/>
          </p:nvSpPr>
          <p:spPr bwMode="auto">
            <a:xfrm>
              <a:off x="2716" y="5812"/>
              <a:ext cx="7681" cy="2473"/>
            </a:xfrm>
            <a:custGeom>
              <a:avLst/>
              <a:gdLst>
                <a:gd name="T0" fmla="*/ 7193 w 7681"/>
                <a:gd name="T1" fmla="*/ 8285 h 2473"/>
                <a:gd name="T2" fmla="*/ 7680 w 7681"/>
                <a:gd name="T3" fmla="*/ 8285 h 2473"/>
                <a:gd name="T4" fmla="*/ 6626 w 7681"/>
                <a:gd name="T5" fmla="*/ 8285 h 2473"/>
                <a:gd name="T6" fmla="*/ 6746 w 7681"/>
                <a:gd name="T7" fmla="*/ 8285 h 2473"/>
                <a:gd name="T8" fmla="*/ 6060 w 7681"/>
                <a:gd name="T9" fmla="*/ 8285 h 2473"/>
                <a:gd name="T10" fmla="*/ 6180 w 7681"/>
                <a:gd name="T11" fmla="*/ 8285 h 2473"/>
                <a:gd name="T12" fmla="*/ 4634 w 7681"/>
                <a:gd name="T13" fmla="*/ 8285 h 2473"/>
                <a:gd name="T14" fmla="*/ 5613 w 7681"/>
                <a:gd name="T15" fmla="*/ 8285 h 2473"/>
                <a:gd name="T16" fmla="*/ 3497 w 7681"/>
                <a:gd name="T17" fmla="*/ 8285 h 2473"/>
                <a:gd name="T18" fmla="*/ 3617 w 7681"/>
                <a:gd name="T19" fmla="*/ 8285 h 2473"/>
                <a:gd name="T20" fmla="*/ 2071 w 7681"/>
                <a:gd name="T21" fmla="*/ 8285 h 2473"/>
                <a:gd name="T22" fmla="*/ 3050 w 7681"/>
                <a:gd name="T23" fmla="*/ 8285 h 2473"/>
                <a:gd name="T24" fmla="*/ 938 w 7681"/>
                <a:gd name="T25" fmla="*/ 8285 h 2473"/>
                <a:gd name="T26" fmla="*/ 1058 w 7681"/>
                <a:gd name="T27" fmla="*/ 8285 h 2473"/>
                <a:gd name="T28" fmla="*/ 0 w 7681"/>
                <a:gd name="T29" fmla="*/ 8285 h 2473"/>
                <a:gd name="T30" fmla="*/ 492 w 7681"/>
                <a:gd name="T31" fmla="*/ 8285 h 2473"/>
                <a:gd name="T32" fmla="*/ 938 w 7681"/>
                <a:gd name="T33" fmla="*/ 7051 h 2473"/>
                <a:gd name="T34" fmla="*/ 1058 w 7681"/>
                <a:gd name="T35" fmla="*/ 7051 h 2473"/>
                <a:gd name="T36" fmla="*/ 0 w 7681"/>
                <a:gd name="T37" fmla="*/ 7051 h 2473"/>
                <a:gd name="T38" fmla="*/ 492 w 7681"/>
                <a:gd name="T39" fmla="*/ 7051 h 2473"/>
                <a:gd name="T40" fmla="*/ 938 w 7681"/>
                <a:gd name="T41" fmla="*/ 5813 h 2473"/>
                <a:gd name="T42" fmla="*/ 1624 w 7681"/>
                <a:gd name="T43" fmla="*/ 5813 h 2473"/>
                <a:gd name="T44" fmla="*/ 0 w 7681"/>
                <a:gd name="T45" fmla="*/ 5813 h 2473"/>
                <a:gd name="T46" fmla="*/ 492 w 7681"/>
                <a:gd name="T47" fmla="*/ 5813 h 24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681" h="2473">
                  <a:moveTo>
                    <a:pt x="7193" y="2472"/>
                  </a:moveTo>
                  <a:lnTo>
                    <a:pt x="7680" y="2472"/>
                  </a:lnTo>
                  <a:moveTo>
                    <a:pt x="6626" y="2472"/>
                  </a:moveTo>
                  <a:lnTo>
                    <a:pt x="6746" y="2472"/>
                  </a:lnTo>
                  <a:moveTo>
                    <a:pt x="6060" y="2472"/>
                  </a:moveTo>
                  <a:lnTo>
                    <a:pt x="6180" y="2472"/>
                  </a:lnTo>
                  <a:moveTo>
                    <a:pt x="4634" y="2472"/>
                  </a:moveTo>
                  <a:lnTo>
                    <a:pt x="5613" y="2472"/>
                  </a:lnTo>
                  <a:moveTo>
                    <a:pt x="3497" y="2472"/>
                  </a:moveTo>
                  <a:lnTo>
                    <a:pt x="3617" y="2472"/>
                  </a:lnTo>
                  <a:moveTo>
                    <a:pt x="2071" y="2472"/>
                  </a:moveTo>
                  <a:lnTo>
                    <a:pt x="3050" y="2472"/>
                  </a:lnTo>
                  <a:moveTo>
                    <a:pt x="938" y="2472"/>
                  </a:moveTo>
                  <a:lnTo>
                    <a:pt x="1058" y="2472"/>
                  </a:lnTo>
                  <a:moveTo>
                    <a:pt x="0" y="2472"/>
                  </a:moveTo>
                  <a:lnTo>
                    <a:pt x="492" y="2472"/>
                  </a:lnTo>
                  <a:moveTo>
                    <a:pt x="938" y="1238"/>
                  </a:moveTo>
                  <a:lnTo>
                    <a:pt x="1058" y="1238"/>
                  </a:lnTo>
                  <a:moveTo>
                    <a:pt x="0" y="1238"/>
                  </a:moveTo>
                  <a:lnTo>
                    <a:pt x="492" y="1238"/>
                  </a:lnTo>
                  <a:moveTo>
                    <a:pt x="938" y="0"/>
                  </a:moveTo>
                  <a:lnTo>
                    <a:pt x="1624" y="0"/>
                  </a:lnTo>
                  <a:moveTo>
                    <a:pt x="0" y="0"/>
                  </a:moveTo>
                  <a:lnTo>
                    <a:pt x="492"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8" name=" 206">
              <a:extLst>
                <a:ext uri="{FF2B5EF4-FFF2-40B4-BE49-F238E27FC236}">
                  <a16:creationId xmlns:a16="http://schemas.microsoft.com/office/drawing/2014/main" id="{98C157FA-CDEA-473E-AE1B-00A81F1E7E14}"/>
                </a:ext>
              </a:extLst>
            </p:cNvPr>
            <p:cNvSpPr>
              <a:spLocks/>
            </p:cNvSpPr>
            <p:nvPr/>
          </p:nvSpPr>
          <p:spPr bwMode="auto">
            <a:xfrm>
              <a:off x="2716" y="4574"/>
              <a:ext cx="3051" cy="2"/>
            </a:xfrm>
            <a:custGeom>
              <a:avLst/>
              <a:gdLst>
                <a:gd name="T0" fmla="*/ 938 w 3051"/>
                <a:gd name="T1" fmla="*/ 0 h 2"/>
                <a:gd name="T2" fmla="*/ 3050 w 3051"/>
                <a:gd name="T3" fmla="*/ 0 h 2"/>
                <a:gd name="T4" fmla="*/ 0 w 3051"/>
                <a:gd name="T5" fmla="*/ 0 h 2"/>
                <a:gd name="T6" fmla="*/ 492 w 305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51" h="2">
                  <a:moveTo>
                    <a:pt x="938" y="0"/>
                  </a:moveTo>
                  <a:lnTo>
                    <a:pt x="3050" y="0"/>
                  </a:lnTo>
                  <a:moveTo>
                    <a:pt x="0" y="0"/>
                  </a:moveTo>
                  <a:lnTo>
                    <a:pt x="492"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9" name=" 205">
              <a:extLst>
                <a:ext uri="{FF2B5EF4-FFF2-40B4-BE49-F238E27FC236}">
                  <a16:creationId xmlns:a16="http://schemas.microsoft.com/office/drawing/2014/main" id="{30FA183C-7EA9-497E-8E5B-A701199D7BA3}"/>
                </a:ext>
              </a:extLst>
            </p:cNvPr>
            <p:cNvSpPr>
              <a:spLocks/>
            </p:cNvSpPr>
            <p:nvPr/>
          </p:nvSpPr>
          <p:spPr bwMode="auto">
            <a:xfrm>
              <a:off x="3208" y="3914"/>
              <a:ext cx="447" cy="5612"/>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0" name=" 204">
              <a:extLst>
                <a:ext uri="{FF2B5EF4-FFF2-40B4-BE49-F238E27FC236}">
                  <a16:creationId xmlns:a16="http://schemas.microsoft.com/office/drawing/2014/main" id="{86EC6A8B-617F-4DFF-89A9-DD266BAB0534}"/>
                </a:ext>
              </a:extLst>
            </p:cNvPr>
            <p:cNvSpPr>
              <a:spLocks/>
            </p:cNvSpPr>
            <p:nvPr/>
          </p:nvSpPr>
          <p:spPr bwMode="auto">
            <a:xfrm>
              <a:off x="4787" y="5812"/>
              <a:ext cx="1546" cy="1239"/>
            </a:xfrm>
            <a:custGeom>
              <a:avLst/>
              <a:gdLst>
                <a:gd name="T0" fmla="*/ 1426 w 1546"/>
                <a:gd name="T1" fmla="*/ 7051 h 1239"/>
                <a:gd name="T2" fmla="*/ 1546 w 1546"/>
                <a:gd name="T3" fmla="*/ 7051 h 1239"/>
                <a:gd name="T4" fmla="*/ 0 w 1546"/>
                <a:gd name="T5" fmla="*/ 7051 h 1239"/>
                <a:gd name="T6" fmla="*/ 979 w 1546"/>
                <a:gd name="T7" fmla="*/ 7051 h 1239"/>
                <a:gd name="T8" fmla="*/ 1426 w 1546"/>
                <a:gd name="T9" fmla="*/ 5813 h 1239"/>
                <a:gd name="T10" fmla="*/ 1546 w 1546"/>
                <a:gd name="T11" fmla="*/ 5813 h 1239"/>
                <a:gd name="T12" fmla="*/ 0 w 1546"/>
                <a:gd name="T13" fmla="*/ 5813 h 1239"/>
                <a:gd name="T14" fmla="*/ 979 w 1546"/>
                <a:gd name="T15" fmla="*/ 5813 h 1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6" h="1239">
                  <a:moveTo>
                    <a:pt x="1426" y="1238"/>
                  </a:moveTo>
                  <a:lnTo>
                    <a:pt x="1546" y="1238"/>
                  </a:lnTo>
                  <a:moveTo>
                    <a:pt x="0" y="1238"/>
                  </a:moveTo>
                  <a:lnTo>
                    <a:pt x="979" y="1238"/>
                  </a:lnTo>
                  <a:moveTo>
                    <a:pt x="1426" y="0"/>
                  </a:moveTo>
                  <a:lnTo>
                    <a:pt x="1546" y="0"/>
                  </a:lnTo>
                  <a:moveTo>
                    <a:pt x="0" y="0"/>
                  </a:moveTo>
                  <a:lnTo>
                    <a:pt x="979"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cxnSp>
          <p:nvCxnSpPr>
            <p:cNvPr id="11" name=" 203">
              <a:extLst>
                <a:ext uri="{FF2B5EF4-FFF2-40B4-BE49-F238E27FC236}">
                  <a16:creationId xmlns:a16="http://schemas.microsoft.com/office/drawing/2014/main" id="{207DB239-0562-42B8-9AC8-3BCC5D7133DA}"/>
                </a:ext>
              </a:extLst>
            </p:cNvPr>
            <p:cNvCxnSpPr>
              <a:cxnSpLocks/>
            </p:cNvCxnSpPr>
            <p:nvPr/>
          </p:nvCxnSpPr>
          <p:spPr bwMode="auto">
            <a:xfrm>
              <a:off x="6214" y="4574"/>
              <a:ext cx="2116" cy="0"/>
            </a:xfrm>
            <a:prstGeom prst="line">
              <a:avLst/>
            </a:prstGeom>
            <a:noFill/>
            <a:ln w="9144">
              <a:solidFill>
                <a:srgbClr val="D9D9D9"/>
              </a:solidFill>
              <a:round/>
              <a:headEnd/>
              <a:tailEnd/>
            </a:ln>
            <a:extLst>
              <a:ext uri="{909E8E84-426E-40DD-AFC4-6F175D3DCCD1}">
                <a14:hiddenFill xmlns:a14="http://schemas.microsoft.com/office/drawing/2010/main">
                  <a:noFill/>
                </a14:hiddenFill>
              </a:ext>
            </a:extLst>
          </p:spPr>
        </p:cxnSp>
        <p:sp>
          <p:nvSpPr>
            <p:cNvPr id="12" name=" 202">
              <a:extLst>
                <a:ext uri="{FF2B5EF4-FFF2-40B4-BE49-F238E27FC236}">
                  <a16:creationId xmlns:a16="http://schemas.microsoft.com/office/drawing/2014/main" id="{3DD6A4E6-D180-42CC-9A77-EB9D68957A2B}"/>
                </a:ext>
              </a:extLst>
            </p:cNvPr>
            <p:cNvSpPr>
              <a:spLocks/>
            </p:cNvSpPr>
            <p:nvPr/>
          </p:nvSpPr>
          <p:spPr bwMode="auto">
            <a:xfrm>
              <a:off x="5767" y="3419"/>
              <a:ext cx="447" cy="6106"/>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3" name=" 201">
              <a:extLst>
                <a:ext uri="{FF2B5EF4-FFF2-40B4-BE49-F238E27FC236}">
                  <a16:creationId xmlns:a16="http://schemas.microsoft.com/office/drawing/2014/main" id="{9709729B-6DCC-42D3-AE50-CF9D551C2290}"/>
                </a:ext>
              </a:extLst>
            </p:cNvPr>
            <p:cNvSpPr>
              <a:spLocks/>
            </p:cNvSpPr>
            <p:nvPr/>
          </p:nvSpPr>
          <p:spPr bwMode="auto">
            <a:xfrm>
              <a:off x="7351" y="5812"/>
              <a:ext cx="1546" cy="1239"/>
            </a:xfrm>
            <a:custGeom>
              <a:avLst/>
              <a:gdLst>
                <a:gd name="T0" fmla="*/ 1426 w 1546"/>
                <a:gd name="T1" fmla="*/ 7051 h 1239"/>
                <a:gd name="T2" fmla="*/ 1546 w 1546"/>
                <a:gd name="T3" fmla="*/ 7051 h 1239"/>
                <a:gd name="T4" fmla="*/ 0 w 1546"/>
                <a:gd name="T5" fmla="*/ 7051 h 1239"/>
                <a:gd name="T6" fmla="*/ 979 w 1546"/>
                <a:gd name="T7" fmla="*/ 7051 h 1239"/>
                <a:gd name="T8" fmla="*/ 1426 w 1546"/>
                <a:gd name="T9" fmla="*/ 5813 h 1239"/>
                <a:gd name="T10" fmla="*/ 1546 w 1546"/>
                <a:gd name="T11" fmla="*/ 5813 h 1239"/>
                <a:gd name="T12" fmla="*/ 0 w 1546"/>
                <a:gd name="T13" fmla="*/ 5813 h 1239"/>
                <a:gd name="T14" fmla="*/ 979 w 1546"/>
                <a:gd name="T15" fmla="*/ 5813 h 12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6" h="1239">
                  <a:moveTo>
                    <a:pt x="1426" y="1238"/>
                  </a:moveTo>
                  <a:lnTo>
                    <a:pt x="1546" y="1238"/>
                  </a:lnTo>
                  <a:moveTo>
                    <a:pt x="0" y="1238"/>
                  </a:moveTo>
                  <a:lnTo>
                    <a:pt x="979" y="1238"/>
                  </a:lnTo>
                  <a:moveTo>
                    <a:pt x="1426" y="0"/>
                  </a:moveTo>
                  <a:lnTo>
                    <a:pt x="1546" y="0"/>
                  </a:lnTo>
                  <a:moveTo>
                    <a:pt x="0" y="0"/>
                  </a:moveTo>
                  <a:lnTo>
                    <a:pt x="979"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4" name=" 200">
              <a:extLst>
                <a:ext uri="{FF2B5EF4-FFF2-40B4-BE49-F238E27FC236}">
                  <a16:creationId xmlns:a16="http://schemas.microsoft.com/office/drawing/2014/main" id="{2A5360F4-8353-4A8B-9FEC-6B5F7C332D07}"/>
                </a:ext>
              </a:extLst>
            </p:cNvPr>
            <p:cNvSpPr>
              <a:spLocks/>
            </p:cNvSpPr>
            <p:nvPr/>
          </p:nvSpPr>
          <p:spPr bwMode="auto">
            <a:xfrm>
              <a:off x="2716" y="3340"/>
              <a:ext cx="6181" cy="1234"/>
            </a:xfrm>
            <a:custGeom>
              <a:avLst/>
              <a:gdLst>
                <a:gd name="T0" fmla="*/ 6060 w 6181"/>
                <a:gd name="T1" fmla="*/ 4574 h 1234"/>
                <a:gd name="T2" fmla="*/ 6180 w 6181"/>
                <a:gd name="T3" fmla="*/ 4574 h 1234"/>
                <a:gd name="T4" fmla="*/ 6060 w 6181"/>
                <a:gd name="T5" fmla="*/ 3341 h 1234"/>
                <a:gd name="T6" fmla="*/ 6180 w 6181"/>
                <a:gd name="T7" fmla="*/ 3341 h 1234"/>
                <a:gd name="T8" fmla="*/ 0 w 6181"/>
                <a:gd name="T9" fmla="*/ 3341 h 1234"/>
                <a:gd name="T10" fmla="*/ 5613 w 6181"/>
                <a:gd name="T11" fmla="*/ 3341 h 1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81" h="1234">
                  <a:moveTo>
                    <a:pt x="6060" y="1233"/>
                  </a:moveTo>
                  <a:lnTo>
                    <a:pt x="6180" y="1233"/>
                  </a:lnTo>
                  <a:moveTo>
                    <a:pt x="6060" y="0"/>
                  </a:moveTo>
                  <a:lnTo>
                    <a:pt x="6180" y="0"/>
                  </a:lnTo>
                  <a:moveTo>
                    <a:pt x="0" y="0"/>
                  </a:moveTo>
                  <a:lnTo>
                    <a:pt x="5613"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5" name=" 199">
              <a:extLst>
                <a:ext uri="{FF2B5EF4-FFF2-40B4-BE49-F238E27FC236}">
                  <a16:creationId xmlns:a16="http://schemas.microsoft.com/office/drawing/2014/main" id="{8569936E-3D89-4799-A97B-0F07DDEE39DF}"/>
                </a:ext>
              </a:extLst>
            </p:cNvPr>
            <p:cNvSpPr>
              <a:spLocks/>
            </p:cNvSpPr>
            <p:nvPr/>
          </p:nvSpPr>
          <p:spPr bwMode="auto">
            <a:xfrm>
              <a:off x="8330" y="3122"/>
              <a:ext cx="447" cy="6404"/>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6" name=" 198">
              <a:extLst>
                <a:ext uri="{FF2B5EF4-FFF2-40B4-BE49-F238E27FC236}">
                  <a16:creationId xmlns:a16="http://schemas.microsoft.com/office/drawing/2014/main" id="{780EC817-FC9A-4726-93E7-43B8EF8A8CF8}"/>
                </a:ext>
              </a:extLst>
            </p:cNvPr>
            <p:cNvSpPr>
              <a:spLocks/>
            </p:cNvSpPr>
            <p:nvPr/>
          </p:nvSpPr>
          <p:spPr bwMode="auto">
            <a:xfrm>
              <a:off x="4221" y="7051"/>
              <a:ext cx="120" cy="1234"/>
            </a:xfrm>
            <a:custGeom>
              <a:avLst/>
              <a:gdLst>
                <a:gd name="T0" fmla="*/ 0 w 120"/>
                <a:gd name="T1" fmla="*/ 8285 h 1234"/>
                <a:gd name="T2" fmla="*/ 120 w 120"/>
                <a:gd name="T3" fmla="*/ 8285 h 1234"/>
                <a:gd name="T4" fmla="*/ 0 w 120"/>
                <a:gd name="T5" fmla="*/ 7051 h 1234"/>
                <a:gd name="T6" fmla="*/ 120 w 120"/>
                <a:gd name="T7" fmla="*/ 7051 h 1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234">
                  <a:moveTo>
                    <a:pt x="0" y="1234"/>
                  </a:moveTo>
                  <a:lnTo>
                    <a:pt x="120" y="1234"/>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7" name=" 197">
              <a:extLst>
                <a:ext uri="{FF2B5EF4-FFF2-40B4-BE49-F238E27FC236}">
                  <a16:creationId xmlns:a16="http://schemas.microsoft.com/office/drawing/2014/main" id="{DC35F25F-3A46-40DF-B720-572547D29575}"/>
                </a:ext>
              </a:extLst>
            </p:cNvPr>
            <p:cNvSpPr>
              <a:spLocks/>
            </p:cNvSpPr>
            <p:nvPr/>
          </p:nvSpPr>
          <p:spPr bwMode="auto">
            <a:xfrm>
              <a:off x="3775" y="5829"/>
              <a:ext cx="447" cy="36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18" name=" 196">
              <a:extLst>
                <a:ext uri="{FF2B5EF4-FFF2-40B4-BE49-F238E27FC236}">
                  <a16:creationId xmlns:a16="http://schemas.microsoft.com/office/drawing/2014/main" id="{DFB4D4F2-DC52-4B0D-BB01-4A496B6E566F}"/>
                </a:ext>
              </a:extLst>
            </p:cNvPr>
            <p:cNvSpPr>
              <a:spLocks/>
            </p:cNvSpPr>
            <p:nvPr/>
          </p:nvSpPr>
          <p:spPr bwMode="auto">
            <a:xfrm>
              <a:off x="6784" y="5812"/>
              <a:ext cx="120" cy="2473"/>
            </a:xfrm>
            <a:custGeom>
              <a:avLst/>
              <a:gdLst>
                <a:gd name="T0" fmla="*/ 0 w 120"/>
                <a:gd name="T1" fmla="*/ 8285 h 2473"/>
                <a:gd name="T2" fmla="*/ 120 w 120"/>
                <a:gd name="T3" fmla="*/ 8285 h 2473"/>
                <a:gd name="T4" fmla="*/ 0 w 120"/>
                <a:gd name="T5" fmla="*/ 7051 h 2473"/>
                <a:gd name="T6" fmla="*/ 120 w 120"/>
                <a:gd name="T7" fmla="*/ 7051 h 2473"/>
                <a:gd name="T8" fmla="*/ 0 w 120"/>
                <a:gd name="T9" fmla="*/ 5813 h 2473"/>
                <a:gd name="T10" fmla="*/ 120 w 120"/>
                <a:gd name="T11" fmla="*/ 5813 h 24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2473">
                  <a:moveTo>
                    <a:pt x="0" y="2472"/>
                  </a:moveTo>
                  <a:lnTo>
                    <a:pt x="120" y="2472"/>
                  </a:lnTo>
                  <a:moveTo>
                    <a:pt x="0" y="1238"/>
                  </a:moveTo>
                  <a:lnTo>
                    <a:pt x="120" y="1238"/>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9" name=" 195">
              <a:extLst>
                <a:ext uri="{FF2B5EF4-FFF2-40B4-BE49-F238E27FC236}">
                  <a16:creationId xmlns:a16="http://schemas.microsoft.com/office/drawing/2014/main" id="{4939A060-EE6C-494B-8FAE-BE0515E85BC6}"/>
                </a:ext>
              </a:extLst>
            </p:cNvPr>
            <p:cNvSpPr>
              <a:spLocks/>
            </p:cNvSpPr>
            <p:nvPr/>
          </p:nvSpPr>
          <p:spPr bwMode="auto">
            <a:xfrm>
              <a:off x="6333" y="4792"/>
              <a:ext cx="452" cy="473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0" name=" 194">
              <a:extLst>
                <a:ext uri="{FF2B5EF4-FFF2-40B4-BE49-F238E27FC236}">
                  <a16:creationId xmlns:a16="http://schemas.microsoft.com/office/drawing/2014/main" id="{A64E2140-8B5E-41A9-901B-C82374EA69C3}"/>
                </a:ext>
              </a:extLst>
            </p:cNvPr>
            <p:cNvSpPr>
              <a:spLocks/>
            </p:cNvSpPr>
            <p:nvPr/>
          </p:nvSpPr>
          <p:spPr bwMode="auto">
            <a:xfrm>
              <a:off x="9343" y="5812"/>
              <a:ext cx="120" cy="1239"/>
            </a:xfrm>
            <a:custGeom>
              <a:avLst/>
              <a:gdLst>
                <a:gd name="T0" fmla="*/ 0 w 120"/>
                <a:gd name="T1" fmla="*/ 7051 h 1239"/>
                <a:gd name="T2" fmla="*/ 120 w 120"/>
                <a:gd name="T3" fmla="*/ 7051 h 1239"/>
                <a:gd name="T4" fmla="*/ 0 w 120"/>
                <a:gd name="T5" fmla="*/ 5813 h 1239"/>
                <a:gd name="T6" fmla="*/ 120 w 120"/>
                <a:gd name="T7" fmla="*/ 5813 h 1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239">
                  <a:moveTo>
                    <a:pt x="0" y="1238"/>
                  </a:moveTo>
                  <a:lnTo>
                    <a:pt x="120" y="1238"/>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1" name=" 193">
              <a:extLst>
                <a:ext uri="{FF2B5EF4-FFF2-40B4-BE49-F238E27FC236}">
                  <a16:creationId xmlns:a16="http://schemas.microsoft.com/office/drawing/2014/main" id="{52DB55ED-CF80-46BA-9656-8BDCF3DECE20}"/>
                </a:ext>
              </a:extLst>
            </p:cNvPr>
            <p:cNvSpPr>
              <a:spLocks/>
            </p:cNvSpPr>
            <p:nvPr/>
          </p:nvSpPr>
          <p:spPr bwMode="auto">
            <a:xfrm>
              <a:off x="9343" y="3340"/>
              <a:ext cx="120" cy="1234"/>
            </a:xfrm>
            <a:custGeom>
              <a:avLst/>
              <a:gdLst>
                <a:gd name="T0" fmla="*/ 0 w 120"/>
                <a:gd name="T1" fmla="*/ 4574 h 1234"/>
                <a:gd name="T2" fmla="*/ 120 w 120"/>
                <a:gd name="T3" fmla="*/ 4574 h 1234"/>
                <a:gd name="T4" fmla="*/ 0 w 120"/>
                <a:gd name="T5" fmla="*/ 3341 h 1234"/>
                <a:gd name="T6" fmla="*/ 120 w 120"/>
                <a:gd name="T7" fmla="*/ 3341 h 1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234">
                  <a:moveTo>
                    <a:pt x="0" y="1233"/>
                  </a:moveTo>
                  <a:lnTo>
                    <a:pt x="120" y="1233"/>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2" name=" 192">
              <a:extLst>
                <a:ext uri="{FF2B5EF4-FFF2-40B4-BE49-F238E27FC236}">
                  <a16:creationId xmlns:a16="http://schemas.microsoft.com/office/drawing/2014/main" id="{CA758493-AB4F-42DE-8CB0-6F15F0577030}"/>
                </a:ext>
              </a:extLst>
            </p:cNvPr>
            <p:cNvSpPr>
              <a:spLocks/>
            </p:cNvSpPr>
            <p:nvPr/>
          </p:nvSpPr>
          <p:spPr bwMode="auto">
            <a:xfrm>
              <a:off x="8896" y="3040"/>
              <a:ext cx="447" cy="648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3" name=" 191">
              <a:extLst>
                <a:ext uri="{FF2B5EF4-FFF2-40B4-BE49-F238E27FC236}">
                  <a16:creationId xmlns:a16="http://schemas.microsoft.com/office/drawing/2014/main" id="{D59E7763-F9C7-490D-AF36-B5E117CDA902}"/>
                </a:ext>
              </a:extLst>
            </p:cNvPr>
            <p:cNvSpPr>
              <a:spLocks/>
            </p:cNvSpPr>
            <p:nvPr/>
          </p:nvSpPr>
          <p:spPr bwMode="auto">
            <a:xfrm>
              <a:off x="4341" y="4840"/>
              <a:ext cx="3010" cy="4685"/>
            </a:xfrm>
            <a:custGeom>
              <a:avLst/>
              <a:gdLst>
                <a:gd name="T0" fmla="*/ 447 w 3010"/>
                <a:gd name="T1" fmla="*/ 5508 h 4685"/>
                <a:gd name="T2" fmla="*/ 0 w 3010"/>
                <a:gd name="T3" fmla="*/ 5508 h 4685"/>
                <a:gd name="T4" fmla="*/ 0 w 3010"/>
                <a:gd name="T5" fmla="*/ 9526 h 4685"/>
                <a:gd name="T6" fmla="*/ 447 w 3010"/>
                <a:gd name="T7" fmla="*/ 9526 h 4685"/>
                <a:gd name="T8" fmla="*/ 447 w 3010"/>
                <a:gd name="T9" fmla="*/ 5508 h 4685"/>
                <a:gd name="T10" fmla="*/ 3010 w 3010"/>
                <a:gd name="T11" fmla="*/ 4841 h 4685"/>
                <a:gd name="T12" fmla="*/ 2564 w 3010"/>
                <a:gd name="T13" fmla="*/ 4841 h 4685"/>
                <a:gd name="T14" fmla="*/ 2564 w 3010"/>
                <a:gd name="T15" fmla="*/ 9526 h 4685"/>
                <a:gd name="T16" fmla="*/ 3010 w 3010"/>
                <a:gd name="T17" fmla="*/ 9526 h 4685"/>
                <a:gd name="T18" fmla="*/ 3010 w 3010"/>
                <a:gd name="T19" fmla="*/ 4841 h 46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0" h="4685">
                  <a:moveTo>
                    <a:pt x="447" y="667"/>
                  </a:moveTo>
                  <a:lnTo>
                    <a:pt x="0" y="667"/>
                  </a:lnTo>
                  <a:lnTo>
                    <a:pt x="0" y="4685"/>
                  </a:lnTo>
                  <a:lnTo>
                    <a:pt x="447" y="4685"/>
                  </a:lnTo>
                  <a:lnTo>
                    <a:pt x="447" y="667"/>
                  </a:lnTo>
                  <a:moveTo>
                    <a:pt x="3010" y="0"/>
                  </a:moveTo>
                  <a:lnTo>
                    <a:pt x="2564" y="0"/>
                  </a:lnTo>
                  <a:lnTo>
                    <a:pt x="2564" y="4685"/>
                  </a:lnTo>
                  <a:lnTo>
                    <a:pt x="3010" y="4685"/>
                  </a:lnTo>
                  <a:lnTo>
                    <a:pt x="3010" y="0"/>
                  </a:lnTo>
                </a:path>
              </a:pathLst>
            </a:custGeom>
            <a:solidFill>
              <a:srgbClr val="6FAC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N"/>
            </a:p>
          </p:txBody>
        </p:sp>
        <p:sp>
          <p:nvSpPr>
            <p:cNvPr id="24" name=" 190">
              <a:extLst>
                <a:ext uri="{FF2B5EF4-FFF2-40B4-BE49-F238E27FC236}">
                  <a16:creationId xmlns:a16="http://schemas.microsoft.com/office/drawing/2014/main" id="{D4D731C3-F2F6-4F6B-9ACB-14B5C2D1167F}"/>
                </a:ext>
              </a:extLst>
            </p:cNvPr>
            <p:cNvSpPr>
              <a:spLocks/>
            </p:cNvSpPr>
            <p:nvPr/>
          </p:nvSpPr>
          <p:spPr bwMode="auto">
            <a:xfrm>
              <a:off x="9909" y="5812"/>
              <a:ext cx="488" cy="1239"/>
            </a:xfrm>
            <a:custGeom>
              <a:avLst/>
              <a:gdLst>
                <a:gd name="T0" fmla="*/ 0 w 488"/>
                <a:gd name="T1" fmla="*/ 7051 h 1239"/>
                <a:gd name="T2" fmla="*/ 487 w 488"/>
                <a:gd name="T3" fmla="*/ 7051 h 1239"/>
                <a:gd name="T4" fmla="*/ 0 w 488"/>
                <a:gd name="T5" fmla="*/ 5813 h 1239"/>
                <a:gd name="T6" fmla="*/ 487 w 488"/>
                <a:gd name="T7" fmla="*/ 5813 h 1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1239">
                  <a:moveTo>
                    <a:pt x="0" y="1238"/>
                  </a:moveTo>
                  <a:lnTo>
                    <a:pt x="487" y="1238"/>
                  </a:lnTo>
                  <a:moveTo>
                    <a:pt x="0" y="0"/>
                  </a:moveTo>
                  <a:lnTo>
                    <a:pt x="487"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5" name=" 189">
              <a:extLst>
                <a:ext uri="{FF2B5EF4-FFF2-40B4-BE49-F238E27FC236}">
                  <a16:creationId xmlns:a16="http://schemas.microsoft.com/office/drawing/2014/main" id="{8702F209-411B-4013-988F-522E5CF47F29}"/>
                </a:ext>
              </a:extLst>
            </p:cNvPr>
            <p:cNvSpPr>
              <a:spLocks/>
            </p:cNvSpPr>
            <p:nvPr/>
          </p:nvSpPr>
          <p:spPr bwMode="auto">
            <a:xfrm>
              <a:off x="9909" y="3340"/>
              <a:ext cx="488" cy="1234"/>
            </a:xfrm>
            <a:custGeom>
              <a:avLst/>
              <a:gdLst>
                <a:gd name="T0" fmla="*/ 0 w 488"/>
                <a:gd name="T1" fmla="*/ 4574 h 1234"/>
                <a:gd name="T2" fmla="*/ 487 w 488"/>
                <a:gd name="T3" fmla="*/ 4574 h 1234"/>
                <a:gd name="T4" fmla="*/ 0 w 488"/>
                <a:gd name="T5" fmla="*/ 3341 h 1234"/>
                <a:gd name="T6" fmla="*/ 487 w 488"/>
                <a:gd name="T7" fmla="*/ 3341 h 1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1234">
                  <a:moveTo>
                    <a:pt x="0" y="1233"/>
                  </a:moveTo>
                  <a:lnTo>
                    <a:pt x="487" y="1233"/>
                  </a:lnTo>
                  <a:moveTo>
                    <a:pt x="0" y="0"/>
                  </a:moveTo>
                  <a:lnTo>
                    <a:pt x="487"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6" name=" 188">
              <a:extLst>
                <a:ext uri="{FF2B5EF4-FFF2-40B4-BE49-F238E27FC236}">
                  <a16:creationId xmlns:a16="http://schemas.microsoft.com/office/drawing/2014/main" id="{AD6A1618-671A-416A-A83D-E7981A699F66}"/>
                </a:ext>
              </a:extLst>
            </p:cNvPr>
            <p:cNvSpPr>
              <a:spLocks/>
            </p:cNvSpPr>
            <p:nvPr/>
          </p:nvSpPr>
          <p:spPr bwMode="auto">
            <a:xfrm>
              <a:off x="9463" y="3314"/>
              <a:ext cx="447" cy="6212"/>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7" name=" 187">
              <a:extLst>
                <a:ext uri="{FF2B5EF4-FFF2-40B4-BE49-F238E27FC236}">
                  <a16:creationId xmlns:a16="http://schemas.microsoft.com/office/drawing/2014/main" id="{376FD1ED-240A-4B9B-A44E-BBA0715A4004}"/>
                </a:ext>
              </a:extLst>
            </p:cNvPr>
            <p:cNvSpPr>
              <a:spLocks/>
            </p:cNvSpPr>
            <p:nvPr/>
          </p:nvSpPr>
          <p:spPr bwMode="auto">
            <a:xfrm>
              <a:off x="559" y="7111"/>
              <a:ext cx="7680" cy="7426"/>
            </a:xfrm>
            <a:custGeom>
              <a:avLst/>
              <a:gdLst>
                <a:gd name="T0" fmla="*/ 2158 w 7680"/>
                <a:gd name="T1" fmla="*/ 9523 h 7426"/>
                <a:gd name="T2" fmla="*/ 9838 w 7680"/>
                <a:gd name="T3" fmla="*/ 9528 h 7426"/>
                <a:gd name="T4" fmla="*/ 2158 w 7680"/>
                <a:gd name="T5" fmla="*/ 2102 h 7426"/>
                <a:gd name="T6" fmla="*/ 9838 w 7680"/>
                <a:gd name="T7" fmla="*/ 2102 h 74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0" h="7426">
                  <a:moveTo>
                    <a:pt x="2158" y="2412"/>
                  </a:moveTo>
                  <a:lnTo>
                    <a:pt x="9838" y="2417"/>
                  </a:lnTo>
                  <a:moveTo>
                    <a:pt x="2158" y="-5009"/>
                  </a:moveTo>
                  <a:lnTo>
                    <a:pt x="9838" y="-5009"/>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28" name=" 186">
              <a:extLst>
                <a:ext uri="{FF2B5EF4-FFF2-40B4-BE49-F238E27FC236}">
                  <a16:creationId xmlns:a16="http://schemas.microsoft.com/office/drawing/2014/main" id="{A799749B-2598-49CF-BA14-24724A1FF3DE}"/>
                </a:ext>
              </a:extLst>
            </p:cNvPr>
            <p:cNvSpPr>
              <a:spLocks/>
            </p:cNvSpPr>
            <p:nvPr/>
          </p:nvSpPr>
          <p:spPr bwMode="auto">
            <a:xfrm>
              <a:off x="4629" y="9703"/>
              <a:ext cx="101" cy="10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29" name=" 185">
              <a:extLst>
                <a:ext uri="{FF2B5EF4-FFF2-40B4-BE49-F238E27FC236}">
                  <a16:creationId xmlns:a16="http://schemas.microsoft.com/office/drawing/2014/main" id="{270C2226-318B-430B-AD0D-44091549ADEA}"/>
                </a:ext>
              </a:extLst>
            </p:cNvPr>
            <p:cNvSpPr>
              <a:spLocks/>
            </p:cNvSpPr>
            <p:nvPr/>
          </p:nvSpPr>
          <p:spPr bwMode="auto">
            <a:xfrm>
              <a:off x="5579" y="9703"/>
              <a:ext cx="101" cy="10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30" name=" 184">
              <a:extLst>
                <a:ext uri="{FF2B5EF4-FFF2-40B4-BE49-F238E27FC236}">
                  <a16:creationId xmlns:a16="http://schemas.microsoft.com/office/drawing/2014/main" id="{48AB6193-867C-4DC3-A19A-DFC0B04D9A05}"/>
                </a:ext>
              </a:extLst>
            </p:cNvPr>
            <p:cNvSpPr>
              <a:spLocks/>
            </p:cNvSpPr>
            <p:nvPr/>
          </p:nvSpPr>
          <p:spPr bwMode="auto">
            <a:xfrm>
              <a:off x="6607" y="9703"/>
              <a:ext cx="101" cy="101"/>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31" name=" 183">
              <a:extLst>
                <a:ext uri="{FF2B5EF4-FFF2-40B4-BE49-F238E27FC236}">
                  <a16:creationId xmlns:a16="http://schemas.microsoft.com/office/drawing/2014/main" id="{516BD953-C7A6-4CE1-A25E-F7A782B2633D}"/>
                </a:ext>
              </a:extLst>
            </p:cNvPr>
            <p:cNvSpPr>
              <a:spLocks/>
            </p:cNvSpPr>
            <p:nvPr/>
          </p:nvSpPr>
          <p:spPr bwMode="auto">
            <a:xfrm>
              <a:off x="2241" y="1315"/>
              <a:ext cx="8161" cy="8732"/>
            </a:xfrm>
            <a:prstGeom prst="rect">
              <a:avLst/>
            </a:prstGeom>
            <a:noFill/>
            <a:ln w="9144">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32" name=" 182">
              <a:extLst>
                <a:ext uri="{FF2B5EF4-FFF2-40B4-BE49-F238E27FC236}">
                  <a16:creationId xmlns:a16="http://schemas.microsoft.com/office/drawing/2014/main" id="{0033AF28-F9A3-4210-86C3-0A7F4504AB02}"/>
                </a:ext>
              </a:extLst>
            </p:cNvPr>
            <p:cNvSpPr txBox="1">
              <a:spLocks/>
            </p:cNvSpPr>
            <p:nvPr/>
          </p:nvSpPr>
          <p:spPr bwMode="auto">
            <a:xfrm>
              <a:off x="5776" y="1474"/>
              <a:ext cx="112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30"/>
                </a:lnSpc>
              </a:pPr>
              <a:r>
                <a:rPr lang="en-US" sz="1200" b="1">
                  <a:solidFill>
                    <a:srgbClr val="585858"/>
                  </a:solidFill>
                  <a:effectLst/>
                  <a:latin typeface="Times New Roman" panose="02020603050405020304" pitchFamily="18" charset="0"/>
                  <a:ea typeface="Times New Roman" panose="02020603050405020304" pitchFamily="18" charset="0"/>
                </a:rPr>
                <a:t>ANXIETY</a:t>
              </a:r>
              <a:endParaRPr lang="en-IN" sz="1100">
                <a:effectLst/>
                <a:latin typeface="Times New Roman" panose="02020603050405020304" pitchFamily="18" charset="0"/>
                <a:ea typeface="Times New Roman" panose="02020603050405020304" pitchFamily="18" charset="0"/>
              </a:endParaRPr>
            </a:p>
          </p:txBody>
        </p:sp>
        <p:sp>
          <p:nvSpPr>
            <p:cNvPr id="33" name=" 181">
              <a:extLst>
                <a:ext uri="{FF2B5EF4-FFF2-40B4-BE49-F238E27FC236}">
                  <a16:creationId xmlns:a16="http://schemas.microsoft.com/office/drawing/2014/main" id="{064C62A0-A6AE-4005-A79D-386353436784}"/>
                </a:ext>
              </a:extLst>
            </p:cNvPr>
            <p:cNvSpPr txBox="1">
              <a:spLocks/>
            </p:cNvSpPr>
            <p:nvPr/>
          </p:nvSpPr>
          <p:spPr bwMode="auto">
            <a:xfrm>
              <a:off x="2359" y="2016"/>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1100">
                <a:effectLst/>
                <a:latin typeface="Times New Roman" panose="02020603050405020304" pitchFamily="18" charset="0"/>
                <a:ea typeface="Times New Roman" panose="02020603050405020304" pitchFamily="18" charset="0"/>
              </a:endParaRPr>
            </a:p>
          </p:txBody>
        </p:sp>
        <p:sp>
          <p:nvSpPr>
            <p:cNvPr id="34" name=" 180">
              <a:extLst>
                <a:ext uri="{FF2B5EF4-FFF2-40B4-BE49-F238E27FC236}">
                  <a16:creationId xmlns:a16="http://schemas.microsoft.com/office/drawing/2014/main" id="{A92F4672-9B27-45E6-8000-E99DC959509C}"/>
                </a:ext>
              </a:extLst>
            </p:cNvPr>
            <p:cNvSpPr txBox="1">
              <a:spLocks/>
            </p:cNvSpPr>
            <p:nvPr/>
          </p:nvSpPr>
          <p:spPr bwMode="auto">
            <a:xfrm>
              <a:off x="8346" y="2851"/>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25.86</a:t>
              </a:r>
              <a:endParaRPr lang="en-IN" sz="1100">
                <a:effectLst/>
                <a:latin typeface="Times New Roman" panose="02020603050405020304" pitchFamily="18" charset="0"/>
                <a:ea typeface="Times New Roman" panose="02020603050405020304" pitchFamily="18" charset="0"/>
              </a:endParaRPr>
            </a:p>
          </p:txBody>
        </p:sp>
        <p:sp>
          <p:nvSpPr>
            <p:cNvPr id="35" name=" 179">
              <a:extLst>
                <a:ext uri="{FF2B5EF4-FFF2-40B4-BE49-F238E27FC236}">
                  <a16:creationId xmlns:a16="http://schemas.microsoft.com/office/drawing/2014/main" id="{7C8558A8-C32C-4671-B34F-A257B6F04AD9}"/>
                </a:ext>
              </a:extLst>
            </p:cNvPr>
            <p:cNvSpPr txBox="1">
              <a:spLocks/>
            </p:cNvSpPr>
            <p:nvPr/>
          </p:nvSpPr>
          <p:spPr bwMode="auto">
            <a:xfrm>
              <a:off x="8961" y="2767"/>
              <a:ext cx="34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26.2</a:t>
              </a:r>
              <a:endParaRPr lang="en-IN" sz="1100">
                <a:effectLst/>
                <a:latin typeface="Times New Roman" panose="02020603050405020304" pitchFamily="18" charset="0"/>
                <a:ea typeface="Times New Roman" panose="02020603050405020304" pitchFamily="18" charset="0"/>
              </a:endParaRPr>
            </a:p>
          </p:txBody>
        </p:sp>
        <p:sp>
          <p:nvSpPr>
            <p:cNvPr id="36" name=" 178">
              <a:extLst>
                <a:ext uri="{FF2B5EF4-FFF2-40B4-BE49-F238E27FC236}">
                  <a16:creationId xmlns:a16="http://schemas.microsoft.com/office/drawing/2014/main" id="{D87DCED2-6C7D-4BE3-8B06-7EAD0264B78D}"/>
                </a:ext>
              </a:extLst>
            </p:cNvPr>
            <p:cNvSpPr txBox="1">
              <a:spLocks/>
            </p:cNvSpPr>
            <p:nvPr/>
          </p:nvSpPr>
          <p:spPr bwMode="auto">
            <a:xfrm>
              <a:off x="2359" y="3254"/>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IN" sz="1100">
                <a:effectLst/>
                <a:latin typeface="Times New Roman" panose="02020603050405020304" pitchFamily="18" charset="0"/>
                <a:ea typeface="Times New Roman" panose="02020603050405020304" pitchFamily="18" charset="0"/>
              </a:endParaRPr>
            </a:p>
          </p:txBody>
        </p:sp>
        <p:sp>
          <p:nvSpPr>
            <p:cNvPr id="37" name=" 177">
              <a:extLst>
                <a:ext uri="{FF2B5EF4-FFF2-40B4-BE49-F238E27FC236}">
                  <a16:creationId xmlns:a16="http://schemas.microsoft.com/office/drawing/2014/main" id="{6FAAE13C-8FB5-4555-905E-9C21D2CD0FE3}"/>
                </a:ext>
              </a:extLst>
            </p:cNvPr>
            <p:cNvSpPr txBox="1">
              <a:spLocks/>
            </p:cNvSpPr>
            <p:nvPr/>
          </p:nvSpPr>
          <p:spPr bwMode="auto">
            <a:xfrm>
              <a:off x="5784" y="3146"/>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24.67</a:t>
              </a:r>
              <a:endParaRPr lang="en-IN" sz="1100">
                <a:effectLst/>
                <a:latin typeface="Times New Roman" panose="02020603050405020304" pitchFamily="18" charset="0"/>
                <a:ea typeface="Times New Roman" panose="02020603050405020304" pitchFamily="18" charset="0"/>
              </a:endParaRPr>
            </a:p>
          </p:txBody>
        </p:sp>
        <p:sp>
          <p:nvSpPr>
            <p:cNvPr id="38" name=" 176">
              <a:extLst>
                <a:ext uri="{FF2B5EF4-FFF2-40B4-BE49-F238E27FC236}">
                  <a16:creationId xmlns:a16="http://schemas.microsoft.com/office/drawing/2014/main" id="{2051AF1A-98DA-4740-ADF3-2133025CD194}"/>
                </a:ext>
              </a:extLst>
            </p:cNvPr>
            <p:cNvSpPr txBox="1">
              <a:spLocks/>
            </p:cNvSpPr>
            <p:nvPr/>
          </p:nvSpPr>
          <p:spPr bwMode="auto">
            <a:xfrm>
              <a:off x="9530" y="3039"/>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25.1</a:t>
              </a:r>
              <a:endParaRPr lang="en-IN" sz="1100">
                <a:effectLst/>
                <a:latin typeface="Times New Roman" panose="02020603050405020304" pitchFamily="18" charset="0"/>
                <a:ea typeface="Times New Roman" panose="02020603050405020304" pitchFamily="18" charset="0"/>
              </a:endParaRPr>
            </a:p>
          </p:txBody>
        </p:sp>
        <p:sp>
          <p:nvSpPr>
            <p:cNvPr id="39" name=" 175">
              <a:extLst>
                <a:ext uri="{FF2B5EF4-FFF2-40B4-BE49-F238E27FC236}">
                  <a16:creationId xmlns:a16="http://schemas.microsoft.com/office/drawing/2014/main" id="{17056335-72C2-4256-975B-9219AE4FF716}"/>
                </a:ext>
              </a:extLst>
            </p:cNvPr>
            <p:cNvSpPr txBox="1">
              <a:spLocks/>
            </p:cNvSpPr>
            <p:nvPr/>
          </p:nvSpPr>
          <p:spPr bwMode="auto">
            <a:xfrm>
              <a:off x="3223" y="3644"/>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22.66</a:t>
              </a:r>
              <a:endParaRPr lang="en-IN" sz="1100">
                <a:effectLst/>
                <a:latin typeface="Times New Roman" panose="02020603050405020304" pitchFamily="18" charset="0"/>
                <a:ea typeface="Times New Roman" panose="02020603050405020304" pitchFamily="18" charset="0"/>
              </a:endParaRPr>
            </a:p>
          </p:txBody>
        </p:sp>
        <p:sp>
          <p:nvSpPr>
            <p:cNvPr id="40" name=" 174">
              <a:extLst>
                <a:ext uri="{FF2B5EF4-FFF2-40B4-BE49-F238E27FC236}">
                  <a16:creationId xmlns:a16="http://schemas.microsoft.com/office/drawing/2014/main" id="{7A5DFBB7-5367-4B54-BC84-02C132AB92E4}"/>
                </a:ext>
              </a:extLst>
            </p:cNvPr>
            <p:cNvSpPr txBox="1">
              <a:spLocks/>
            </p:cNvSpPr>
            <p:nvPr/>
          </p:nvSpPr>
          <p:spPr bwMode="auto">
            <a:xfrm>
              <a:off x="2359" y="4493"/>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IN" sz="1100">
                <a:effectLst/>
                <a:latin typeface="Times New Roman" panose="02020603050405020304" pitchFamily="18" charset="0"/>
                <a:ea typeface="Times New Roman" panose="02020603050405020304" pitchFamily="18" charset="0"/>
              </a:endParaRPr>
            </a:p>
          </p:txBody>
        </p:sp>
        <p:sp>
          <p:nvSpPr>
            <p:cNvPr id="41" name=" 173">
              <a:extLst>
                <a:ext uri="{FF2B5EF4-FFF2-40B4-BE49-F238E27FC236}">
                  <a16:creationId xmlns:a16="http://schemas.microsoft.com/office/drawing/2014/main" id="{BAE6762D-BDFB-44C8-BCB6-3A423F34C675}"/>
                </a:ext>
              </a:extLst>
            </p:cNvPr>
            <p:cNvSpPr txBox="1">
              <a:spLocks/>
            </p:cNvSpPr>
            <p:nvPr/>
          </p:nvSpPr>
          <p:spPr bwMode="auto">
            <a:xfrm>
              <a:off x="6352" y="4518"/>
              <a:ext cx="43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19.13</a:t>
              </a:r>
              <a:endParaRPr lang="en-IN" sz="1100">
                <a:effectLst/>
                <a:latin typeface="Times New Roman" panose="02020603050405020304" pitchFamily="18" charset="0"/>
                <a:ea typeface="Times New Roman" panose="02020603050405020304" pitchFamily="18" charset="0"/>
              </a:endParaRPr>
            </a:p>
          </p:txBody>
        </p:sp>
        <p:sp>
          <p:nvSpPr>
            <p:cNvPr id="42" name=" 172">
              <a:extLst>
                <a:ext uri="{FF2B5EF4-FFF2-40B4-BE49-F238E27FC236}">
                  <a16:creationId xmlns:a16="http://schemas.microsoft.com/office/drawing/2014/main" id="{BD02FA1C-992A-4675-8665-6CD9A2825EBA}"/>
                </a:ext>
              </a:extLst>
            </p:cNvPr>
            <p:cNvSpPr txBox="1">
              <a:spLocks/>
            </p:cNvSpPr>
            <p:nvPr/>
          </p:nvSpPr>
          <p:spPr bwMode="auto">
            <a:xfrm>
              <a:off x="6920" y="4568"/>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18.93</a:t>
              </a:r>
              <a:endParaRPr lang="en-IN" sz="1100">
                <a:effectLst/>
                <a:latin typeface="Times New Roman" panose="02020603050405020304" pitchFamily="18" charset="0"/>
                <a:ea typeface="Times New Roman" panose="02020603050405020304" pitchFamily="18" charset="0"/>
              </a:endParaRPr>
            </a:p>
          </p:txBody>
        </p:sp>
        <p:sp>
          <p:nvSpPr>
            <p:cNvPr id="43" name=" 171">
              <a:extLst>
                <a:ext uri="{FF2B5EF4-FFF2-40B4-BE49-F238E27FC236}">
                  <a16:creationId xmlns:a16="http://schemas.microsoft.com/office/drawing/2014/main" id="{2B75BEEB-8BD1-4CBB-8AC5-41F0A1272275}"/>
                </a:ext>
              </a:extLst>
            </p:cNvPr>
            <p:cNvSpPr txBox="1">
              <a:spLocks/>
            </p:cNvSpPr>
            <p:nvPr/>
          </p:nvSpPr>
          <p:spPr bwMode="auto">
            <a:xfrm>
              <a:off x="4358" y="5233"/>
              <a:ext cx="43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16.24</a:t>
              </a:r>
              <a:endParaRPr lang="en-IN" sz="1100">
                <a:effectLst/>
                <a:latin typeface="Times New Roman" panose="02020603050405020304" pitchFamily="18" charset="0"/>
                <a:ea typeface="Times New Roman" panose="02020603050405020304" pitchFamily="18" charset="0"/>
              </a:endParaRPr>
            </a:p>
          </p:txBody>
        </p:sp>
        <p:sp>
          <p:nvSpPr>
            <p:cNvPr id="44" name=" 170">
              <a:extLst>
                <a:ext uri="{FF2B5EF4-FFF2-40B4-BE49-F238E27FC236}">
                  <a16:creationId xmlns:a16="http://schemas.microsoft.com/office/drawing/2014/main" id="{61F8FE36-D867-4C09-AB37-913259C24FF1}"/>
                </a:ext>
              </a:extLst>
            </p:cNvPr>
            <p:cNvSpPr txBox="1">
              <a:spLocks/>
            </p:cNvSpPr>
            <p:nvPr/>
          </p:nvSpPr>
          <p:spPr bwMode="auto">
            <a:xfrm>
              <a:off x="3790" y="5558"/>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14.93</a:t>
              </a:r>
              <a:endParaRPr lang="en-IN" sz="1100">
                <a:effectLst/>
                <a:latin typeface="Times New Roman" panose="02020603050405020304" pitchFamily="18" charset="0"/>
                <a:ea typeface="Times New Roman" panose="02020603050405020304" pitchFamily="18" charset="0"/>
              </a:endParaRPr>
            </a:p>
          </p:txBody>
        </p:sp>
        <p:sp>
          <p:nvSpPr>
            <p:cNvPr id="45" name=" 169">
              <a:extLst>
                <a:ext uri="{FF2B5EF4-FFF2-40B4-BE49-F238E27FC236}">
                  <a16:creationId xmlns:a16="http://schemas.microsoft.com/office/drawing/2014/main" id="{7A06DBEE-CC4A-4396-A9DF-ADB2D5653EFC}"/>
                </a:ext>
              </a:extLst>
            </p:cNvPr>
            <p:cNvSpPr txBox="1">
              <a:spLocks/>
            </p:cNvSpPr>
            <p:nvPr/>
          </p:nvSpPr>
          <p:spPr bwMode="auto">
            <a:xfrm>
              <a:off x="2359" y="5731"/>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IN" sz="1100">
                <a:effectLst/>
                <a:latin typeface="Times New Roman" panose="02020603050405020304" pitchFamily="18" charset="0"/>
                <a:ea typeface="Times New Roman" panose="02020603050405020304" pitchFamily="18" charset="0"/>
              </a:endParaRPr>
            </a:p>
          </p:txBody>
        </p:sp>
        <p:sp>
          <p:nvSpPr>
            <p:cNvPr id="46" name=" 168">
              <a:extLst>
                <a:ext uri="{FF2B5EF4-FFF2-40B4-BE49-F238E27FC236}">
                  <a16:creationId xmlns:a16="http://schemas.microsoft.com/office/drawing/2014/main" id="{31E7D4AC-3ED2-4C6B-BAA0-3F6991FD18F6}"/>
                </a:ext>
              </a:extLst>
            </p:cNvPr>
            <p:cNvSpPr txBox="1">
              <a:spLocks/>
            </p:cNvSpPr>
            <p:nvPr/>
          </p:nvSpPr>
          <p:spPr bwMode="auto">
            <a:xfrm>
              <a:off x="2359" y="6969"/>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IN" sz="1100">
                <a:effectLst/>
                <a:latin typeface="Times New Roman" panose="02020603050405020304" pitchFamily="18" charset="0"/>
                <a:ea typeface="Times New Roman" panose="02020603050405020304" pitchFamily="18" charset="0"/>
              </a:endParaRPr>
            </a:p>
          </p:txBody>
        </p:sp>
        <p:sp>
          <p:nvSpPr>
            <p:cNvPr id="47" name=" 167">
              <a:extLst>
                <a:ext uri="{FF2B5EF4-FFF2-40B4-BE49-F238E27FC236}">
                  <a16:creationId xmlns:a16="http://schemas.microsoft.com/office/drawing/2014/main" id="{2AC723B1-579A-465B-A424-AB525A37EE72}"/>
                </a:ext>
              </a:extLst>
            </p:cNvPr>
            <p:cNvSpPr txBox="1">
              <a:spLocks/>
            </p:cNvSpPr>
            <p:nvPr/>
          </p:nvSpPr>
          <p:spPr bwMode="auto">
            <a:xfrm>
              <a:off x="2448" y="8207"/>
              <a:ext cx="1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IN" sz="1100">
                <a:effectLst/>
                <a:latin typeface="Times New Roman" panose="02020603050405020304" pitchFamily="18" charset="0"/>
                <a:ea typeface="Times New Roman" panose="02020603050405020304" pitchFamily="18" charset="0"/>
              </a:endParaRPr>
            </a:p>
          </p:txBody>
        </p:sp>
        <p:sp>
          <p:nvSpPr>
            <p:cNvPr id="48" name=" 166">
              <a:extLst>
                <a:ext uri="{FF2B5EF4-FFF2-40B4-BE49-F238E27FC236}">
                  <a16:creationId xmlns:a16="http://schemas.microsoft.com/office/drawing/2014/main" id="{51115AC1-5197-4402-BB07-AEFB07D68949}"/>
                </a:ext>
              </a:extLst>
            </p:cNvPr>
            <p:cNvSpPr txBox="1">
              <a:spLocks/>
            </p:cNvSpPr>
            <p:nvPr/>
          </p:nvSpPr>
          <p:spPr bwMode="auto">
            <a:xfrm>
              <a:off x="2448" y="9445"/>
              <a:ext cx="1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IN" sz="1100">
                <a:effectLst/>
                <a:latin typeface="Times New Roman" panose="02020603050405020304" pitchFamily="18" charset="0"/>
                <a:ea typeface="Times New Roman" panose="02020603050405020304" pitchFamily="18" charset="0"/>
              </a:endParaRPr>
            </a:p>
          </p:txBody>
        </p:sp>
        <p:sp>
          <p:nvSpPr>
            <p:cNvPr id="49" name=" 165">
              <a:extLst>
                <a:ext uri="{FF2B5EF4-FFF2-40B4-BE49-F238E27FC236}">
                  <a16:creationId xmlns:a16="http://schemas.microsoft.com/office/drawing/2014/main" id="{2AA3063A-A854-4898-85B1-BAC1AC22D204}"/>
                </a:ext>
              </a:extLst>
            </p:cNvPr>
            <p:cNvSpPr txBox="1">
              <a:spLocks/>
            </p:cNvSpPr>
            <p:nvPr/>
          </p:nvSpPr>
          <p:spPr bwMode="auto">
            <a:xfrm>
              <a:off x="3694" y="9743"/>
              <a:ext cx="63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50" name=" 164">
              <a:extLst>
                <a:ext uri="{FF2B5EF4-FFF2-40B4-BE49-F238E27FC236}">
                  <a16:creationId xmlns:a16="http://schemas.microsoft.com/office/drawing/2014/main" id="{1A61C69E-53F5-432E-8986-06231C687548}"/>
                </a:ext>
              </a:extLst>
            </p:cNvPr>
            <p:cNvSpPr txBox="1">
              <a:spLocks/>
            </p:cNvSpPr>
            <p:nvPr/>
          </p:nvSpPr>
          <p:spPr bwMode="auto">
            <a:xfrm>
              <a:off x="4771" y="9674"/>
              <a:ext cx="6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 Test</a:t>
              </a:r>
              <a:endParaRPr lang="en-IN" sz="1100">
                <a:effectLst/>
                <a:latin typeface="Times New Roman" panose="02020603050405020304" pitchFamily="18" charset="0"/>
                <a:ea typeface="Times New Roman" panose="02020603050405020304" pitchFamily="18" charset="0"/>
              </a:endParaRPr>
            </a:p>
          </p:txBody>
        </p:sp>
        <p:sp>
          <p:nvSpPr>
            <p:cNvPr id="51" name=" 163">
              <a:extLst>
                <a:ext uri="{FF2B5EF4-FFF2-40B4-BE49-F238E27FC236}">
                  <a16:creationId xmlns:a16="http://schemas.microsoft.com/office/drawing/2014/main" id="{15018490-D11F-41DF-92AF-330D29DBC49C}"/>
                </a:ext>
              </a:extLst>
            </p:cNvPr>
            <p:cNvSpPr txBox="1">
              <a:spLocks/>
            </p:cNvSpPr>
            <p:nvPr/>
          </p:nvSpPr>
          <p:spPr bwMode="auto">
            <a:xfrm>
              <a:off x="5724" y="9674"/>
              <a:ext cx="237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60000"/>
                </a:lnSpc>
              </a:pP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40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1200" b="1" spc="-680">
                  <a:solidFill>
                    <a:srgbClr val="333333"/>
                  </a:solidFill>
                  <a:effectLst/>
                  <a:latin typeface="Times New Roman" panose="02020603050405020304" pitchFamily="18" charset="0"/>
                  <a:ea typeface="Times New Roman" panose="02020603050405020304" pitchFamily="18" charset="0"/>
                </a:rPr>
                <a:t>G</a:t>
              </a:r>
              <a:r>
                <a:rPr lang="en-US" sz="900" spc="-30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spc="-34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x</a:t>
              </a:r>
              <a:r>
                <a:rPr lang="en-US" sz="900" spc="-14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200" b="1" spc="-375">
                  <a:solidFill>
                    <a:srgbClr val="333333"/>
                  </a:solidFill>
                  <a:effectLst/>
                  <a:latin typeface="Times New Roman" panose="02020603050405020304" pitchFamily="18" charset="0"/>
                  <a:ea typeface="Times New Roman" panose="02020603050405020304" pitchFamily="18" charset="0"/>
                </a:rPr>
                <a:t>r</a:t>
              </a:r>
              <a:r>
                <a:rPr lang="en-US" sz="900" spc="-16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200" b="1" spc="-275">
                  <a:solidFill>
                    <a:srgbClr val="333333"/>
                  </a:solidFill>
                  <a:effectLst/>
                  <a:latin typeface="Times New Roman" panose="02020603050405020304" pitchFamily="18" charset="0"/>
                  <a:ea typeface="Times New Roman" panose="02020603050405020304" pitchFamily="18" charset="0"/>
                </a:rPr>
                <a:t>o</a:t>
              </a:r>
              <a:r>
                <a:rPr lang="en-US" sz="900" spc="-3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1200" b="1" spc="-365">
                  <a:solidFill>
                    <a:srgbClr val="333333"/>
                  </a:solidFill>
                  <a:effectLst/>
                  <a:latin typeface="Times New Roman" panose="02020603050405020304" pitchFamily="18" charset="0"/>
                  <a:ea typeface="Times New Roman" panose="02020603050405020304" pitchFamily="18" charset="0"/>
                </a:rPr>
                <a:t>u</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b="1" spc="-505">
                  <a:solidFill>
                    <a:srgbClr val="333333"/>
                  </a:solidFill>
                  <a:effectLst/>
                  <a:latin typeface="Times New Roman" panose="02020603050405020304" pitchFamily="18" charset="0"/>
                  <a:ea typeface="Times New Roman" panose="02020603050405020304" pitchFamily="18" charset="0"/>
                </a:rPr>
                <a:t>p</a:t>
              </a:r>
              <a:r>
                <a:rPr lang="en-US" sz="900" spc="-3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900" spc="-17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1" spc="-450">
                  <a:solidFill>
                    <a:srgbClr val="333333"/>
                  </a:solidFill>
                  <a:effectLst/>
                  <a:latin typeface="Times New Roman" panose="02020603050405020304" pitchFamily="18" charset="0"/>
                  <a:ea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djus</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ed</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IN" sz="1100">
                <a:effectLst/>
                <a:latin typeface="Times New Roman" panose="02020603050405020304" pitchFamily="18" charset="0"/>
                <a:ea typeface="Times New Roman" panose="02020603050405020304" pitchFamily="18" charset="0"/>
              </a:endParaRPr>
            </a:p>
          </p:txBody>
        </p:sp>
        <p:sp>
          <p:nvSpPr>
            <p:cNvPr id="52" name=" 162">
              <a:extLst>
                <a:ext uri="{FF2B5EF4-FFF2-40B4-BE49-F238E27FC236}">
                  <a16:creationId xmlns:a16="http://schemas.microsoft.com/office/drawing/2014/main" id="{839D6081-5093-45C1-928E-CF517486ED01}"/>
                </a:ext>
              </a:extLst>
            </p:cNvPr>
            <p:cNvSpPr txBox="1">
              <a:spLocks/>
            </p:cNvSpPr>
            <p:nvPr/>
          </p:nvSpPr>
          <p:spPr bwMode="auto">
            <a:xfrm>
              <a:off x="8697" y="9743"/>
              <a:ext cx="87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grpSp>
      <p:sp>
        <p:nvSpPr>
          <p:cNvPr id="3" name="Rectangle 70">
            <a:extLst>
              <a:ext uri="{FF2B5EF4-FFF2-40B4-BE49-F238E27FC236}">
                <a16:creationId xmlns:a16="http://schemas.microsoft.com/office/drawing/2014/main" id="{AF90F7CB-78B4-4A02-9558-C4C6B6ABFBEF}"/>
              </a:ext>
            </a:extLst>
          </p:cNvPr>
          <p:cNvSpPr>
            <a:spLocks noChangeArrowheads="1"/>
          </p:cNvSpPr>
          <p:nvPr/>
        </p:nvSpPr>
        <p:spPr bwMode="auto">
          <a:xfrm>
            <a:off x="0" y="457200"/>
            <a:ext cx="1204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latin typeface="Times New Roman" pitchFamily="18" charset="0"/>
                <a:cs typeface="Times New Roman" pitchFamily="18" charset="0"/>
              </a:rPr>
              <a:t>CAUSES OF OLIGOMENORRHEA</a:t>
            </a:r>
            <a:endParaRPr lang="en-US" dirty="0"/>
          </a:p>
        </p:txBody>
      </p:sp>
      <p:sp>
        <p:nvSpPr>
          <p:cNvPr id="3" name="Content Placeholder 2"/>
          <p:cNvSpPr>
            <a:spLocks noGrp="1"/>
          </p:cNvSpPr>
          <p:nvPr>
            <p:ph idx="1"/>
          </p:nvPr>
        </p:nvSpPr>
        <p:spPr/>
        <p:txBody>
          <a:bodyPr>
            <a:normAutofit fontScale="92500" lnSpcReduction="10000"/>
          </a:bodyPr>
          <a:lstStyle/>
          <a:p>
            <a:r>
              <a:rPr lang="en-US" sz="4000" dirty="0">
                <a:latin typeface="Times New Roman" pitchFamily="18" charset="0"/>
                <a:cs typeface="Times New Roman" pitchFamily="18" charset="0"/>
              </a:rPr>
              <a:t>Genetic predisposition</a:t>
            </a:r>
          </a:p>
          <a:p>
            <a:r>
              <a:rPr lang="en-US" sz="4000" dirty="0">
                <a:latin typeface="Times New Roman" pitchFamily="18" charset="0"/>
                <a:cs typeface="Times New Roman" pitchFamily="18" charset="0"/>
              </a:rPr>
              <a:t>Overweight</a:t>
            </a:r>
          </a:p>
          <a:p>
            <a:r>
              <a:rPr lang="en-US" sz="4000" dirty="0">
                <a:latin typeface="Times New Roman" pitchFamily="18" charset="0"/>
                <a:cs typeface="Times New Roman" pitchFamily="18" charset="0"/>
              </a:rPr>
              <a:t>Improper food habits</a:t>
            </a:r>
          </a:p>
          <a:p>
            <a:r>
              <a:rPr lang="en-US" sz="4000" dirty="0">
                <a:latin typeface="Times New Roman" pitchFamily="18" charset="0"/>
                <a:cs typeface="Times New Roman" pitchFamily="18" charset="0"/>
              </a:rPr>
              <a:t>Excess insulin production or insulin resistance </a:t>
            </a:r>
          </a:p>
          <a:p>
            <a:r>
              <a:rPr lang="en-US" sz="4000" dirty="0">
                <a:latin typeface="Times New Roman" pitchFamily="18" charset="0"/>
                <a:cs typeface="Times New Roman" pitchFamily="18" charset="0"/>
              </a:rPr>
              <a:t>Physical inactivity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181600"/>
            <a:ext cx="7397750" cy="338554"/>
          </a:xfrm>
          <a:prstGeom prst="rect">
            <a:avLst/>
          </a:prstGeom>
        </p:spPr>
        <p:txBody>
          <a:bodyPr wrap="square">
            <a:spAutoFit/>
          </a:bodyPr>
          <a:lstStyle/>
          <a:p>
            <a:r>
              <a:rPr lang="en-US" sz="1600" dirty="0">
                <a:latin typeface="Times New Roman" pitchFamily="18" charset="0"/>
                <a:cs typeface="Times New Roman" pitchFamily="18" charset="0"/>
              </a:rPr>
              <a:t>*Significant, Table value for </a:t>
            </a:r>
            <a:r>
              <a:rPr lang="en-US" sz="1600" dirty="0" err="1">
                <a:latin typeface="Times New Roman" pitchFamily="18" charset="0"/>
                <a:cs typeface="Times New Roman" pitchFamily="18" charset="0"/>
              </a:rPr>
              <a:t>df</a:t>
            </a:r>
            <a:r>
              <a:rPr lang="en-US" sz="1600" dirty="0">
                <a:latin typeface="Times New Roman" pitchFamily="18" charset="0"/>
                <a:cs typeface="Times New Roman" pitchFamily="18" charset="0"/>
              </a:rPr>
              <a:t>  2 and 42 was 3.23 and </a:t>
            </a:r>
            <a:r>
              <a:rPr lang="en-US" sz="1600" dirty="0" err="1">
                <a:latin typeface="Times New Roman" pitchFamily="18" charset="0"/>
                <a:cs typeface="Times New Roman" pitchFamily="18" charset="0"/>
              </a:rPr>
              <a:t>df</a:t>
            </a:r>
            <a:r>
              <a:rPr lang="en-US" sz="1600" dirty="0">
                <a:latin typeface="Times New Roman" pitchFamily="18" charset="0"/>
                <a:cs typeface="Times New Roman" pitchFamily="18" charset="0"/>
              </a:rPr>
              <a:t>  2 and 41 was 3.22</a:t>
            </a:r>
          </a:p>
        </p:txBody>
      </p:sp>
      <p:sp>
        <p:nvSpPr>
          <p:cNvPr id="13313" name="Rectangle 1"/>
          <p:cNvSpPr>
            <a:spLocks noChangeArrowheads="1"/>
          </p:cNvSpPr>
          <p:nvPr/>
        </p:nvSpPr>
        <p:spPr bwMode="auto">
          <a:xfrm>
            <a:off x="1750272" y="609600"/>
            <a:ext cx="631903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COMPUTATION OF ANALYSIS OF COVARIANCE ON ADJUSTMENT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a:t>
            </a:r>
            <a:endParaRPr kumimoji="0" lang="en-US" sz="1800" b="0" i="0" u="none" strike="noStrike" cap="none" normalizeH="0" baseline="0" dirty="0">
              <a:ln>
                <a:noFill/>
              </a:ln>
              <a:solidFill>
                <a:srgbClr val="0000FF"/>
              </a:solidFill>
              <a:effectLst/>
              <a:latin typeface="Arial" pitchFamily="34" charset="0"/>
            </a:endParaRPr>
          </a:p>
        </p:txBody>
      </p:sp>
      <p:graphicFrame>
        <p:nvGraphicFramePr>
          <p:cNvPr id="2" name="Table 1">
            <a:extLst>
              <a:ext uri="{FF2B5EF4-FFF2-40B4-BE49-F238E27FC236}">
                <a16:creationId xmlns:a16="http://schemas.microsoft.com/office/drawing/2014/main" id="{23262A05-8BD9-4487-87F0-CC818AF35F63}"/>
              </a:ext>
            </a:extLst>
          </p:cNvPr>
          <p:cNvGraphicFramePr>
            <a:graphicFrameLocks noGrp="1"/>
          </p:cNvGraphicFramePr>
          <p:nvPr>
            <p:extLst>
              <p:ext uri="{D42A27DB-BD31-4B8C-83A1-F6EECF244321}">
                <p14:modId xmlns:p14="http://schemas.microsoft.com/office/powerpoint/2010/main" val="1229998058"/>
              </p:ext>
            </p:extLst>
          </p:nvPr>
        </p:nvGraphicFramePr>
        <p:xfrm>
          <a:off x="1165223" y="1752599"/>
          <a:ext cx="7146927" cy="3276602"/>
        </p:xfrm>
        <a:graphic>
          <a:graphicData uri="http://schemas.openxmlformats.org/drawingml/2006/table">
            <a:tbl>
              <a:tblPr firstRow="1" firstCol="1" lastRow="1" lastCol="1" bandRow="1" bandCol="1">
                <a:tableStyleId>{5C22544A-7EE6-4342-B048-85BDC9FD1C3A}</a:tableStyleId>
              </a:tblPr>
              <a:tblGrid>
                <a:gridCol w="788722">
                  <a:extLst>
                    <a:ext uri="{9D8B030D-6E8A-4147-A177-3AD203B41FA5}">
                      <a16:colId xmlns:a16="http://schemas.microsoft.com/office/drawing/2014/main" val="3735718657"/>
                    </a:ext>
                  </a:extLst>
                </a:gridCol>
                <a:gridCol w="788722">
                  <a:extLst>
                    <a:ext uri="{9D8B030D-6E8A-4147-A177-3AD203B41FA5}">
                      <a16:colId xmlns:a16="http://schemas.microsoft.com/office/drawing/2014/main" val="252864026"/>
                    </a:ext>
                  </a:extLst>
                </a:gridCol>
                <a:gridCol w="837151">
                  <a:extLst>
                    <a:ext uri="{9D8B030D-6E8A-4147-A177-3AD203B41FA5}">
                      <a16:colId xmlns:a16="http://schemas.microsoft.com/office/drawing/2014/main" val="2763821754"/>
                    </a:ext>
                  </a:extLst>
                </a:gridCol>
                <a:gridCol w="788722">
                  <a:extLst>
                    <a:ext uri="{9D8B030D-6E8A-4147-A177-3AD203B41FA5}">
                      <a16:colId xmlns:a16="http://schemas.microsoft.com/office/drawing/2014/main" val="768918657"/>
                    </a:ext>
                  </a:extLst>
                </a:gridCol>
                <a:gridCol w="788722">
                  <a:extLst>
                    <a:ext uri="{9D8B030D-6E8A-4147-A177-3AD203B41FA5}">
                      <a16:colId xmlns:a16="http://schemas.microsoft.com/office/drawing/2014/main" val="2496309674"/>
                    </a:ext>
                  </a:extLst>
                </a:gridCol>
                <a:gridCol w="788722">
                  <a:extLst>
                    <a:ext uri="{9D8B030D-6E8A-4147-A177-3AD203B41FA5}">
                      <a16:colId xmlns:a16="http://schemas.microsoft.com/office/drawing/2014/main" val="1064817399"/>
                    </a:ext>
                  </a:extLst>
                </a:gridCol>
                <a:gridCol w="788722">
                  <a:extLst>
                    <a:ext uri="{9D8B030D-6E8A-4147-A177-3AD203B41FA5}">
                      <a16:colId xmlns:a16="http://schemas.microsoft.com/office/drawing/2014/main" val="3431784960"/>
                    </a:ext>
                  </a:extLst>
                </a:gridCol>
                <a:gridCol w="788722">
                  <a:extLst>
                    <a:ext uri="{9D8B030D-6E8A-4147-A177-3AD203B41FA5}">
                      <a16:colId xmlns:a16="http://schemas.microsoft.com/office/drawing/2014/main" val="771461916"/>
                    </a:ext>
                  </a:extLst>
                </a:gridCol>
                <a:gridCol w="788722">
                  <a:extLst>
                    <a:ext uri="{9D8B030D-6E8A-4147-A177-3AD203B41FA5}">
                      <a16:colId xmlns:a16="http://schemas.microsoft.com/office/drawing/2014/main" val="3931416529"/>
                    </a:ext>
                  </a:extLst>
                </a:gridCol>
              </a:tblGrid>
              <a:tr h="444864">
                <a:tc>
                  <a:txBody>
                    <a:bodyPr/>
                    <a:lstStyle/>
                    <a:p>
                      <a:pPr marR="5715" algn="ctr">
                        <a:lnSpc>
                          <a:spcPts val="1315"/>
                        </a:lnSpc>
                      </a:pPr>
                      <a:r>
                        <a:rPr lang="en-US" sz="1200">
                          <a:effectLst/>
                        </a:rPr>
                        <a:t>Test</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Ex. Gr-I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Ex. Gr -II</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Cont. Gr.</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S.V</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S.S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df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M.S</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Obtained F</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75556873"/>
                  </a:ext>
                </a:extLst>
              </a:tr>
              <a:tr h="388402">
                <a:tc rowSpan="2">
                  <a:txBody>
                    <a:bodyPr/>
                    <a:lstStyle/>
                    <a:p>
                      <a:pPr marR="5715" algn="ctr">
                        <a:lnSpc>
                          <a:spcPts val="1315"/>
                        </a:lnSpc>
                      </a:pPr>
                      <a:r>
                        <a:rPr lang="en-US" sz="1200">
                          <a:effectLst/>
                        </a:rPr>
                        <a:t>Pre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21.267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22.400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21.400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5875" marR="5715" algn="ctr">
                        <a:lnSpc>
                          <a:spcPts val="1315"/>
                        </a:lnSpc>
                        <a:spcAft>
                          <a:spcPts val="0"/>
                        </a:spcAft>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11.51111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indent="-78105" algn="ctr">
                        <a:lnSpc>
                          <a:spcPts val="1315"/>
                        </a:lnSpc>
                        <a:spcAft>
                          <a:spcPts val="0"/>
                        </a:spcAft>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1.75556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L="207645" marR="5715" indent="-90170" algn="ctr">
                        <a:lnSpc>
                          <a:spcPts val="1315"/>
                        </a:lnSpc>
                        <a:spcAft>
                          <a:spcPts val="0"/>
                        </a:spcAft>
                      </a:pPr>
                      <a:r>
                        <a:rPr lang="en-US" sz="1200">
                          <a:effectLst/>
                        </a:rPr>
                        <a:t>0.626</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2080175486"/>
                  </a:ext>
                </a:extLst>
              </a:tr>
              <a:tr h="38840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5715" algn="ctr">
                        <a:lnSpc>
                          <a:spcPts val="131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290.1333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1452313088"/>
                  </a:ext>
                </a:extLst>
              </a:tr>
              <a:tr h="388402">
                <a:tc rowSpan="2">
                  <a:txBody>
                    <a:bodyPr/>
                    <a:lstStyle/>
                    <a:p>
                      <a:pPr marR="5715" algn="ctr">
                        <a:lnSpc>
                          <a:spcPts val="1315"/>
                        </a:lnSpc>
                      </a:pPr>
                      <a:r>
                        <a:rPr lang="en-US" sz="1200">
                          <a:effectLst/>
                        </a:rPr>
                        <a:t>Post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30.000</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26.533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19.333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5875" marR="5715" algn="ctr">
                        <a:lnSpc>
                          <a:spcPts val="1315"/>
                        </a:lnSpc>
                        <a:spcAft>
                          <a:spcPts val="0"/>
                        </a:spcAft>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888.18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indent="-78105" algn="ctr">
                        <a:lnSpc>
                          <a:spcPts val="1315"/>
                        </a:lnSpc>
                        <a:spcAft>
                          <a:spcPts val="0"/>
                        </a:spcAft>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1180.82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L="226060" marR="5715" indent="-108585" algn="ctr">
                        <a:lnSpc>
                          <a:spcPts val="1315"/>
                        </a:lnSpc>
                        <a:spcAft>
                          <a:spcPts val="0"/>
                        </a:spcAft>
                      </a:pPr>
                      <a:r>
                        <a:rPr lang="en-US" sz="1200">
                          <a:effectLst/>
                        </a:rPr>
                        <a:t>101.87*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501463860"/>
                  </a:ext>
                </a:extLst>
              </a:tr>
              <a:tr h="38840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5715" algn="ctr">
                        <a:lnSpc>
                          <a:spcPts val="131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349.07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11.5905</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vMerge="1">
                  <a:txBody>
                    <a:bodyPr/>
                    <a:lstStyle/>
                    <a:p>
                      <a:endParaRPr lang="en-IN"/>
                    </a:p>
                  </a:txBody>
                  <a:tcPr/>
                </a:tc>
                <a:extLst>
                  <a:ext uri="{0D108BD9-81ED-4DB2-BD59-A6C34878D82A}">
                    <a16:rowId xmlns:a16="http://schemas.microsoft.com/office/drawing/2014/main" val="3588958009"/>
                  </a:ext>
                </a:extLst>
              </a:tr>
              <a:tr h="444864">
                <a:tc rowSpan="2">
                  <a:txBody>
                    <a:bodyPr/>
                    <a:lstStyle/>
                    <a:p>
                      <a:pPr marR="5715" algn="ctr">
                        <a:lnSpc>
                          <a:spcPts val="1315"/>
                        </a:lnSpc>
                      </a:pPr>
                      <a:r>
                        <a:rPr lang="en-US" sz="1200">
                          <a:effectLst/>
                        </a:rPr>
                        <a:t>Adjusted mean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29.91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26.68</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rowSpan="2">
                  <a:txBody>
                    <a:bodyPr/>
                    <a:lstStyle/>
                    <a:p>
                      <a:pPr marR="5715" algn="ctr">
                        <a:lnSpc>
                          <a:spcPts val="1315"/>
                        </a:lnSpc>
                      </a:pPr>
                      <a:r>
                        <a:rPr lang="en-US" sz="1200">
                          <a:effectLst/>
                        </a:rPr>
                        <a:t>19.27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15875" marR="5715" algn="ctr">
                        <a:lnSpc>
                          <a:spcPts val="1315"/>
                        </a:lnSpc>
                        <a:spcAft>
                          <a:spcPts val="0"/>
                        </a:spcAft>
                      </a:pPr>
                      <a:r>
                        <a:rPr lang="en-US" sz="1200">
                          <a:effectLst/>
                        </a:rPr>
                        <a:t>A</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892.061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indent="-78105" algn="ctr">
                        <a:lnSpc>
                          <a:spcPts val="1315"/>
                        </a:lnSpc>
                        <a:spcAft>
                          <a:spcPts val="0"/>
                        </a:spcAft>
                      </a:pPr>
                      <a:r>
                        <a:rPr lang="en-US" sz="1200">
                          <a:effectLst/>
                        </a:rPr>
                        <a:t>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1162.2</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L="226060" marR="5715" indent="-108585" algn="ctr">
                        <a:lnSpc>
                          <a:spcPts val="1315"/>
                        </a:lnSpc>
                        <a:spcAft>
                          <a:spcPts val="0"/>
                        </a:spcAft>
                      </a:pPr>
                      <a:r>
                        <a:rPr lang="en-US" sz="1200">
                          <a:effectLst/>
                        </a:rPr>
                        <a:t>98.484*</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3517583175"/>
                  </a:ext>
                </a:extLst>
              </a:tr>
              <a:tr h="38840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5715" algn="ctr">
                        <a:lnSpc>
                          <a:spcPts val="1315"/>
                        </a:lnSpc>
                      </a:pPr>
                      <a:r>
                        <a:rPr lang="en-US" sz="1200">
                          <a:effectLst/>
                        </a:rPr>
                        <a:t>W</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336.5757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41</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11.8009</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extLst>
                  <a:ext uri="{0D108BD9-81ED-4DB2-BD59-A6C34878D82A}">
                    <a16:rowId xmlns:a16="http://schemas.microsoft.com/office/drawing/2014/main" val="1734875198"/>
                  </a:ext>
                </a:extLst>
              </a:tr>
              <a:tr h="444864">
                <a:tc>
                  <a:txBody>
                    <a:bodyPr/>
                    <a:lstStyle/>
                    <a:p>
                      <a:pPr marR="5715" algn="ctr">
                        <a:lnSpc>
                          <a:spcPts val="1315"/>
                        </a:lnSpc>
                      </a:pPr>
                      <a:r>
                        <a:rPr lang="en-US" sz="1200">
                          <a:effectLst/>
                        </a:rPr>
                        <a:t>Mean Gain</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8.73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4.13</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2.07</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a:txBody>
                    <a:bodyPr/>
                    <a:lstStyle/>
                    <a:p>
                      <a:pPr marR="5715" algn="ctr">
                        <a:lnSpc>
                          <a:spcPts val="1315"/>
                        </a:lnSpc>
                      </a:pPr>
                      <a:r>
                        <a:rPr lang="en-US" sz="1200">
                          <a:effectLst/>
                        </a:rPr>
                        <a:t> </a:t>
                      </a:r>
                      <a:endParaRPr lang="en-IN" sz="110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gridSpan="4">
                  <a:txBody>
                    <a:bodyPr/>
                    <a:lstStyle/>
                    <a:p>
                      <a:r>
                        <a:rPr lang="en-IN" sz="1100" dirty="0">
                          <a:effectLst/>
                        </a:rPr>
                        <a:t> </a:t>
                      </a:r>
                      <a:endParaRPr lang="en-IN" sz="1100" dirty="0">
                        <a:effectLst/>
                        <a:latin typeface="Times New Roman" panose="02020603050405020304" pitchFamily="18" charset="0"/>
                        <a:ea typeface="Times New Roman" panose="02020603050405020304" pitchFamily="18" charset="0"/>
                        <a:cs typeface="Latha" panose="020B0604020202020204" pitchFamily="34" charset="0"/>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21710066"/>
                  </a:ext>
                </a:extLst>
              </a:tr>
            </a:tbl>
          </a:graphicData>
        </a:graphic>
      </p:graphicFrame>
      <p:sp>
        <p:nvSpPr>
          <p:cNvPr id="3" name="Rectangle 1">
            <a:extLst>
              <a:ext uri="{FF2B5EF4-FFF2-40B4-BE49-F238E27FC236}">
                <a16:creationId xmlns:a16="http://schemas.microsoft.com/office/drawing/2014/main" id="{E0280036-99E1-4FF1-8953-13A07CA5FF45}"/>
              </a:ext>
            </a:extLst>
          </p:cNvPr>
          <p:cNvSpPr>
            <a:spLocks noChangeArrowheads="1"/>
          </p:cNvSpPr>
          <p:nvPr/>
        </p:nvSpPr>
        <p:spPr bwMode="auto">
          <a:xfrm>
            <a:off x="1165225" y="2906713"/>
            <a:ext cx="120662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371600" y="1066800"/>
            <a:ext cx="724339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SCHEFFE'S POSTHOC TEST ORDERED ADJUSTED FINAL MEAN DIFFERENCE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ADJUSTMENT</a:t>
            </a:r>
            <a:endParaRPr kumimoji="0" lang="en-US" sz="1400" b="0" i="0" u="none" strike="noStrike" cap="none" normalizeH="0" baseline="0" dirty="0">
              <a:ln>
                <a:noFill/>
              </a:ln>
              <a:solidFill>
                <a:srgbClr val="0000FF"/>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057400"/>
          <a:ext cx="8311638" cy="1885189"/>
        </p:xfrm>
        <a:graphic>
          <a:graphicData uri="http://schemas.openxmlformats.org/drawingml/2006/table">
            <a:tbl>
              <a:tblPr/>
              <a:tblGrid>
                <a:gridCol w="1552724">
                  <a:extLst>
                    <a:ext uri="{9D8B030D-6E8A-4147-A177-3AD203B41FA5}">
                      <a16:colId xmlns:a16="http://schemas.microsoft.com/office/drawing/2014/main" val="20000"/>
                    </a:ext>
                  </a:extLst>
                </a:gridCol>
                <a:gridCol w="1826734">
                  <a:extLst>
                    <a:ext uri="{9D8B030D-6E8A-4147-A177-3AD203B41FA5}">
                      <a16:colId xmlns:a16="http://schemas.microsoft.com/office/drawing/2014/main" val="20001"/>
                    </a:ext>
                  </a:extLst>
                </a:gridCol>
                <a:gridCol w="1644060">
                  <a:extLst>
                    <a:ext uri="{9D8B030D-6E8A-4147-A177-3AD203B41FA5}">
                      <a16:colId xmlns:a16="http://schemas.microsoft.com/office/drawing/2014/main" val="20002"/>
                    </a:ext>
                  </a:extLst>
                </a:gridCol>
                <a:gridCol w="1644060">
                  <a:extLst>
                    <a:ext uri="{9D8B030D-6E8A-4147-A177-3AD203B41FA5}">
                      <a16:colId xmlns:a16="http://schemas.microsoft.com/office/drawing/2014/main" val="20003"/>
                    </a:ext>
                  </a:extLst>
                </a:gridCol>
                <a:gridCol w="1644060">
                  <a:extLst>
                    <a:ext uri="{9D8B030D-6E8A-4147-A177-3AD203B41FA5}">
                      <a16:colId xmlns:a16="http://schemas.microsoft.com/office/drawing/2014/main" val="20004"/>
                    </a:ext>
                  </a:extLst>
                </a:gridCol>
              </a:tblGrid>
              <a:tr h="876832">
                <a:tc>
                  <a:txBody>
                    <a:bodyPr/>
                    <a:lstStyle/>
                    <a:p>
                      <a:pPr marL="0" marR="0" algn="ctr">
                        <a:lnSpc>
                          <a:spcPct val="150000"/>
                        </a:lnSpc>
                        <a:spcBef>
                          <a:spcPts val="0"/>
                        </a:spcBef>
                        <a:spcAft>
                          <a:spcPts val="0"/>
                        </a:spcAft>
                      </a:pPr>
                      <a:r>
                        <a:rPr lang="en-US" sz="1900" b="1" dirty="0">
                          <a:latin typeface="Times New Roman"/>
                          <a:ea typeface="Times New Roman"/>
                          <a:cs typeface="Times New Roman"/>
                        </a:rPr>
                        <a:t>Ex Group I</a:t>
                      </a:r>
                      <a:endParaRPr lang="en-US" sz="1800" dirty="0">
                        <a:latin typeface="Calibri"/>
                        <a:ea typeface="Times New Roman"/>
                        <a:cs typeface="Times New Roman"/>
                      </a:endParaRPr>
                    </a:p>
                    <a:p>
                      <a:pPr marL="0" marR="0" algn="ctr">
                        <a:lnSpc>
                          <a:spcPct val="150000"/>
                        </a:lnSpc>
                        <a:spcBef>
                          <a:spcPts val="0"/>
                        </a:spcBef>
                        <a:spcAft>
                          <a:spcPts val="0"/>
                        </a:spcAft>
                      </a:pPr>
                      <a:r>
                        <a:rPr lang="en-US" sz="1900" b="1" dirty="0">
                          <a:latin typeface="Times New Roman"/>
                          <a:ea typeface="Times New Roman"/>
                          <a:cs typeface="Times New Roman"/>
                        </a:rPr>
                        <a:t>YPWD</a:t>
                      </a:r>
                      <a:endParaRPr lang="en-US" sz="1800" dirty="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b="1" dirty="0">
                          <a:latin typeface="Times New Roman"/>
                          <a:ea typeface="Times New Roman"/>
                          <a:cs typeface="Times New Roman"/>
                        </a:rPr>
                        <a:t>Ex. Group II</a:t>
                      </a:r>
                      <a:endParaRPr lang="en-US" sz="1800" dirty="0">
                        <a:latin typeface="Calibri"/>
                        <a:ea typeface="Times New Roman"/>
                        <a:cs typeface="Times New Roman"/>
                      </a:endParaRPr>
                    </a:p>
                    <a:p>
                      <a:pPr marL="0" marR="0" algn="ctr">
                        <a:lnSpc>
                          <a:spcPct val="150000"/>
                        </a:lnSpc>
                        <a:spcBef>
                          <a:spcPts val="0"/>
                        </a:spcBef>
                        <a:spcAft>
                          <a:spcPts val="0"/>
                        </a:spcAft>
                      </a:pPr>
                      <a:r>
                        <a:rPr lang="en-US" sz="1900" b="1" dirty="0">
                          <a:latin typeface="Times New Roman"/>
                          <a:ea typeface="Times New Roman"/>
                          <a:cs typeface="Times New Roman"/>
                        </a:rPr>
                        <a:t>YPWOD</a:t>
                      </a:r>
                      <a:endParaRPr lang="en-US" sz="1800" dirty="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a:latin typeface="Times New Roman"/>
                          <a:ea typeface="Times New Roman"/>
                          <a:cs typeface="Times New Roman"/>
                        </a:rPr>
                        <a:t>Control Group</a:t>
                      </a:r>
                      <a:endParaRPr lang="en-US" sz="180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a:solidFill>
                            <a:srgbClr val="000000"/>
                          </a:solidFill>
                          <a:latin typeface="Times New Roman"/>
                          <a:ea typeface="Times New Roman"/>
                          <a:cs typeface="Times New Roman"/>
                        </a:rPr>
                        <a:t>Mean Difference</a:t>
                      </a:r>
                      <a:endParaRPr lang="en-US" sz="180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a:solidFill>
                            <a:srgbClr val="000000"/>
                          </a:solidFill>
                          <a:latin typeface="Times New Roman"/>
                          <a:ea typeface="Times New Roman"/>
                          <a:cs typeface="Times New Roman"/>
                        </a:rPr>
                        <a:t>CI</a:t>
                      </a:r>
                      <a:endParaRPr lang="en-US" sz="180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6119">
                <a:tc>
                  <a:txBody>
                    <a:bodyPr/>
                    <a:lstStyle/>
                    <a:p>
                      <a:pPr marL="0" marR="0" algn="ctr">
                        <a:lnSpc>
                          <a:spcPct val="115000"/>
                        </a:lnSpc>
                        <a:spcBef>
                          <a:spcPts val="0"/>
                        </a:spcBef>
                        <a:spcAft>
                          <a:spcPts val="0"/>
                        </a:spcAft>
                      </a:pPr>
                      <a:r>
                        <a:rPr lang="en-US" sz="1900">
                          <a:solidFill>
                            <a:srgbClr val="FF0000"/>
                          </a:solidFill>
                          <a:latin typeface="Times New Roman"/>
                          <a:ea typeface="Times New Roman"/>
                          <a:cs typeface="Times New Roman"/>
                        </a:rPr>
                        <a:t>16.24</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a:solidFill>
                            <a:srgbClr val="FF0000"/>
                          </a:solidFill>
                          <a:latin typeface="Times New Roman"/>
                          <a:ea typeface="Times New Roman"/>
                          <a:cs typeface="Times New Roman"/>
                        </a:rPr>
                        <a:t> </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a:solidFill>
                            <a:srgbClr val="FF0000"/>
                          </a:solidFill>
                          <a:latin typeface="Times New Roman"/>
                          <a:ea typeface="Times New Roman"/>
                          <a:cs typeface="Times New Roman"/>
                        </a:rPr>
                        <a:t>25.10</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solidFill>
                            <a:srgbClr val="0070C0"/>
                          </a:solidFill>
                          <a:latin typeface="Times New Roman"/>
                          <a:ea typeface="Times New Roman"/>
                          <a:cs typeface="Times New Roman"/>
                        </a:rPr>
                        <a:t>8.86*</a:t>
                      </a:r>
                      <a:endParaRPr lang="en-US" sz="180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900">
                          <a:solidFill>
                            <a:srgbClr val="7030A0"/>
                          </a:solidFill>
                          <a:latin typeface="Times New Roman"/>
                          <a:ea typeface="Times New Roman"/>
                          <a:cs typeface="Times New Roman"/>
                        </a:rPr>
                        <a:t>1.93</a:t>
                      </a:r>
                      <a:endParaRPr lang="en-US" sz="1800">
                        <a:latin typeface="Calibri"/>
                        <a:ea typeface="Times New Roman"/>
                        <a:cs typeface="Times New Roman"/>
                      </a:endParaRPr>
                    </a:p>
                  </a:txBody>
                  <a:tcPr marL="109604" marR="1096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119">
                <a:tc>
                  <a:txBody>
                    <a:bodyPr/>
                    <a:lstStyle/>
                    <a:p>
                      <a:pPr marL="0" marR="0" algn="ctr">
                        <a:lnSpc>
                          <a:spcPct val="115000"/>
                        </a:lnSpc>
                        <a:spcBef>
                          <a:spcPts val="0"/>
                        </a:spcBef>
                        <a:spcAft>
                          <a:spcPts val="0"/>
                        </a:spcAft>
                      </a:pPr>
                      <a:r>
                        <a:rPr lang="en-US" sz="1900">
                          <a:solidFill>
                            <a:srgbClr val="FF0000"/>
                          </a:solidFill>
                          <a:latin typeface="Times New Roman"/>
                          <a:ea typeface="Times New Roman"/>
                          <a:cs typeface="Times New Roman"/>
                        </a:rPr>
                        <a:t> </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solidFill>
                            <a:srgbClr val="000000"/>
                          </a:solidFill>
                          <a:latin typeface="Times New Roman"/>
                          <a:ea typeface="Times New Roman"/>
                          <a:cs typeface="Times New Roman"/>
                        </a:rPr>
                        <a:t>18.93</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solidFill>
                            <a:srgbClr val="FF0000"/>
                          </a:solidFill>
                          <a:latin typeface="Times New Roman"/>
                          <a:ea typeface="Times New Roman"/>
                          <a:cs typeface="Times New Roman"/>
                        </a:rPr>
                        <a:t>25.10</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solidFill>
                            <a:srgbClr val="0070C0"/>
                          </a:solidFill>
                          <a:latin typeface="Times New Roman"/>
                          <a:ea typeface="Times New Roman"/>
                          <a:cs typeface="Times New Roman"/>
                        </a:rPr>
                        <a:t>6.17*</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336119">
                <a:tc>
                  <a:txBody>
                    <a:bodyPr/>
                    <a:lstStyle/>
                    <a:p>
                      <a:pPr marL="0" marR="0" algn="ctr">
                        <a:lnSpc>
                          <a:spcPct val="115000"/>
                        </a:lnSpc>
                        <a:spcBef>
                          <a:spcPts val="0"/>
                        </a:spcBef>
                        <a:spcAft>
                          <a:spcPts val="0"/>
                        </a:spcAft>
                      </a:pPr>
                      <a:r>
                        <a:rPr lang="en-US" sz="1900">
                          <a:solidFill>
                            <a:srgbClr val="000000"/>
                          </a:solidFill>
                          <a:latin typeface="Times New Roman"/>
                          <a:ea typeface="Times New Roman"/>
                          <a:cs typeface="Times New Roman"/>
                        </a:rPr>
                        <a:t>16.24</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solidFill>
                            <a:srgbClr val="FF0000"/>
                          </a:solidFill>
                          <a:latin typeface="Times New Roman"/>
                          <a:ea typeface="Times New Roman"/>
                          <a:cs typeface="Times New Roman"/>
                        </a:rPr>
                        <a:t>18.93</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a:solidFill>
                            <a:srgbClr val="FF0000"/>
                          </a:solidFill>
                          <a:latin typeface="Times New Roman"/>
                          <a:ea typeface="Times New Roman"/>
                          <a:cs typeface="Times New Roman"/>
                        </a:rPr>
                        <a:t> </a:t>
                      </a:r>
                      <a:endParaRPr lang="en-US" sz="180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a:solidFill>
                            <a:srgbClr val="0070C0"/>
                          </a:solidFill>
                          <a:latin typeface="Times New Roman"/>
                          <a:ea typeface="Times New Roman"/>
                          <a:cs typeface="Times New Roman"/>
                        </a:rPr>
                        <a:t>2.69*</a:t>
                      </a:r>
                      <a:endParaRPr lang="en-US" sz="1800" dirty="0">
                        <a:latin typeface="Calibri"/>
                        <a:ea typeface="Times New Roman"/>
                        <a:cs typeface="Times New Roman"/>
                      </a:endParaRPr>
                    </a:p>
                  </a:txBody>
                  <a:tcPr marL="109604" marR="10960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295400" y="762000"/>
            <a:ext cx="695075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BAR DIAGRAM SHOWING PRE, POST AND ADJUSTED POST TEST VALUES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EXPERIMENTAL GROUP I, II AND CONTROL GROUP  ON </a:t>
            </a:r>
            <a:r>
              <a:rPr lang="en-US" sz="1400" b="1" dirty="0">
                <a:solidFill>
                  <a:srgbClr val="0000FF"/>
                </a:solidFill>
                <a:latin typeface="Times New Roman" pitchFamily="18" charset="0"/>
                <a:ea typeface="Times New Roman" pitchFamily="18" charset="0"/>
                <a:cs typeface="Times New Roman" pitchFamily="18" charset="0"/>
              </a:rPr>
              <a:t>ADJUSTMENT</a:t>
            </a:r>
            <a:endParaRPr kumimoji="0" lang="en-US" sz="1400" b="0" i="0" u="none" strike="noStrike" cap="none" normalizeH="0" baseline="0" dirty="0">
              <a:ln>
                <a:noFill/>
              </a:ln>
              <a:solidFill>
                <a:srgbClr val="0000FF"/>
              </a:solidFill>
              <a:effectLst/>
              <a:latin typeface="Arial" pitchFamily="34" charset="0"/>
            </a:endParaRPr>
          </a:p>
        </p:txBody>
      </p:sp>
      <p:sp>
        <p:nvSpPr>
          <p:cNvPr id="2" name="Rectangle 48">
            <a:extLst>
              <a:ext uri="{FF2B5EF4-FFF2-40B4-BE49-F238E27FC236}">
                <a16:creationId xmlns:a16="http://schemas.microsoft.com/office/drawing/2014/main" id="{CB4268AF-A664-47B3-869E-03116C44C4D7}"/>
              </a:ext>
            </a:extLst>
          </p:cNvPr>
          <p:cNvSpPr>
            <a:spLocks noChangeArrowheads="1"/>
          </p:cNvSpPr>
          <p:nvPr/>
        </p:nvSpPr>
        <p:spPr bwMode="auto">
          <a:xfrm>
            <a:off x="0" y="0"/>
            <a:ext cx="1204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3" name="Rectangle 70">
            <a:extLst>
              <a:ext uri="{FF2B5EF4-FFF2-40B4-BE49-F238E27FC236}">
                <a16:creationId xmlns:a16="http://schemas.microsoft.com/office/drawing/2014/main" id="{AF90F7CB-78B4-4A02-9558-C4C6B6ABFBEF}"/>
              </a:ext>
            </a:extLst>
          </p:cNvPr>
          <p:cNvSpPr>
            <a:spLocks noChangeArrowheads="1"/>
          </p:cNvSpPr>
          <p:nvPr/>
        </p:nvSpPr>
        <p:spPr bwMode="auto">
          <a:xfrm>
            <a:off x="0" y="457200"/>
            <a:ext cx="1204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pSp>
        <p:nvGrpSpPr>
          <p:cNvPr id="53" name=" 115">
            <a:extLst>
              <a:ext uri="{FF2B5EF4-FFF2-40B4-BE49-F238E27FC236}">
                <a16:creationId xmlns:a16="http://schemas.microsoft.com/office/drawing/2014/main" id="{9BF806AF-77DA-4DC8-9854-6A3ECEFF8D3C}"/>
              </a:ext>
            </a:extLst>
          </p:cNvPr>
          <p:cNvGrpSpPr>
            <a:grpSpLocks/>
          </p:cNvGrpSpPr>
          <p:nvPr/>
        </p:nvGrpSpPr>
        <p:grpSpPr bwMode="auto">
          <a:xfrm>
            <a:off x="228600" y="1905000"/>
            <a:ext cx="7545388" cy="4038601"/>
            <a:chOff x="559" y="2107"/>
            <a:chExt cx="9843" cy="12431"/>
          </a:xfrm>
        </p:grpSpPr>
        <p:sp>
          <p:nvSpPr>
            <p:cNvPr id="54" name=" 159">
              <a:extLst>
                <a:ext uri="{FF2B5EF4-FFF2-40B4-BE49-F238E27FC236}">
                  <a16:creationId xmlns:a16="http://schemas.microsoft.com/office/drawing/2014/main" id="{59D7EB11-3AE0-44CD-A313-83AE56762590}"/>
                </a:ext>
              </a:extLst>
            </p:cNvPr>
            <p:cNvSpPr>
              <a:spLocks/>
            </p:cNvSpPr>
            <p:nvPr/>
          </p:nvSpPr>
          <p:spPr bwMode="auto">
            <a:xfrm>
              <a:off x="7351" y="5755"/>
              <a:ext cx="3046" cy="2972"/>
            </a:xfrm>
            <a:custGeom>
              <a:avLst/>
              <a:gdLst>
                <a:gd name="T0" fmla="*/ 2559 w 3046"/>
                <a:gd name="T1" fmla="*/ 8726 h 2972"/>
                <a:gd name="T2" fmla="*/ 3046 w 3046"/>
                <a:gd name="T3" fmla="*/ 8726 h 2972"/>
                <a:gd name="T4" fmla="*/ 1992 w 3046"/>
                <a:gd name="T5" fmla="*/ 8726 h 2972"/>
                <a:gd name="T6" fmla="*/ 2112 w 3046"/>
                <a:gd name="T7" fmla="*/ 8726 h 2972"/>
                <a:gd name="T8" fmla="*/ 1426 w 3046"/>
                <a:gd name="T9" fmla="*/ 8726 h 2972"/>
                <a:gd name="T10" fmla="*/ 1546 w 3046"/>
                <a:gd name="T11" fmla="*/ 8726 h 2972"/>
                <a:gd name="T12" fmla="*/ 0 w 3046"/>
                <a:gd name="T13" fmla="*/ 8726 h 2972"/>
                <a:gd name="T14" fmla="*/ 979 w 3046"/>
                <a:gd name="T15" fmla="*/ 8726 h 2972"/>
                <a:gd name="T16" fmla="*/ 1426 w 3046"/>
                <a:gd name="T17" fmla="*/ 7737 h 2972"/>
                <a:gd name="T18" fmla="*/ 1546 w 3046"/>
                <a:gd name="T19" fmla="*/ 7737 h 2972"/>
                <a:gd name="T20" fmla="*/ 0 w 3046"/>
                <a:gd name="T21" fmla="*/ 7737 h 2972"/>
                <a:gd name="T22" fmla="*/ 979 w 3046"/>
                <a:gd name="T23" fmla="*/ 7737 h 2972"/>
                <a:gd name="T24" fmla="*/ 1426 w 3046"/>
                <a:gd name="T25" fmla="*/ 6749 h 2972"/>
                <a:gd name="T26" fmla="*/ 1546 w 3046"/>
                <a:gd name="T27" fmla="*/ 6749 h 2972"/>
                <a:gd name="T28" fmla="*/ 0 w 3046"/>
                <a:gd name="T29" fmla="*/ 6749 h 2972"/>
                <a:gd name="T30" fmla="*/ 979 w 3046"/>
                <a:gd name="T31" fmla="*/ 6749 h 2972"/>
                <a:gd name="T32" fmla="*/ 1426 w 3046"/>
                <a:gd name="T33" fmla="*/ 5755 h 2972"/>
                <a:gd name="T34" fmla="*/ 3046 w 3046"/>
                <a:gd name="T35" fmla="*/ 5755 h 2972"/>
                <a:gd name="T36" fmla="*/ 0 w 3046"/>
                <a:gd name="T37" fmla="*/ 5755 h 2972"/>
                <a:gd name="T38" fmla="*/ 979 w 3046"/>
                <a:gd name="T39" fmla="*/ 5755 h 29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46" h="2972">
                  <a:moveTo>
                    <a:pt x="2559" y="2971"/>
                  </a:moveTo>
                  <a:lnTo>
                    <a:pt x="3046" y="2971"/>
                  </a:lnTo>
                  <a:moveTo>
                    <a:pt x="1992" y="2971"/>
                  </a:moveTo>
                  <a:lnTo>
                    <a:pt x="2112" y="2971"/>
                  </a:lnTo>
                  <a:moveTo>
                    <a:pt x="1426" y="2971"/>
                  </a:moveTo>
                  <a:lnTo>
                    <a:pt x="1546" y="2971"/>
                  </a:lnTo>
                  <a:moveTo>
                    <a:pt x="0" y="2971"/>
                  </a:moveTo>
                  <a:lnTo>
                    <a:pt x="979" y="2971"/>
                  </a:lnTo>
                  <a:moveTo>
                    <a:pt x="1426" y="1982"/>
                  </a:moveTo>
                  <a:lnTo>
                    <a:pt x="1546" y="1982"/>
                  </a:lnTo>
                  <a:moveTo>
                    <a:pt x="0" y="1982"/>
                  </a:moveTo>
                  <a:lnTo>
                    <a:pt x="979" y="1982"/>
                  </a:lnTo>
                  <a:moveTo>
                    <a:pt x="1426" y="994"/>
                  </a:moveTo>
                  <a:lnTo>
                    <a:pt x="1546" y="994"/>
                  </a:lnTo>
                  <a:moveTo>
                    <a:pt x="0" y="994"/>
                  </a:moveTo>
                  <a:lnTo>
                    <a:pt x="979" y="994"/>
                  </a:lnTo>
                  <a:moveTo>
                    <a:pt x="1426" y="0"/>
                  </a:moveTo>
                  <a:lnTo>
                    <a:pt x="3046" y="0"/>
                  </a:lnTo>
                  <a:moveTo>
                    <a:pt x="0" y="0"/>
                  </a:moveTo>
                  <a:lnTo>
                    <a:pt x="979"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55" name=" 158">
              <a:extLst>
                <a:ext uri="{FF2B5EF4-FFF2-40B4-BE49-F238E27FC236}">
                  <a16:creationId xmlns:a16="http://schemas.microsoft.com/office/drawing/2014/main" id="{189D3C6D-5211-4983-9671-7FADD8405EBC}"/>
                </a:ext>
              </a:extLst>
            </p:cNvPr>
            <p:cNvSpPr>
              <a:spLocks/>
            </p:cNvSpPr>
            <p:nvPr/>
          </p:nvSpPr>
          <p:spPr bwMode="auto">
            <a:xfrm>
              <a:off x="8330" y="5479"/>
              <a:ext cx="447" cy="4239"/>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56" name=" 157">
              <a:extLst>
                <a:ext uri="{FF2B5EF4-FFF2-40B4-BE49-F238E27FC236}">
                  <a16:creationId xmlns:a16="http://schemas.microsoft.com/office/drawing/2014/main" id="{9D80C52B-D765-4FBB-B3E1-AE702983E905}"/>
                </a:ext>
              </a:extLst>
            </p:cNvPr>
            <p:cNvSpPr>
              <a:spLocks/>
            </p:cNvSpPr>
            <p:nvPr/>
          </p:nvSpPr>
          <p:spPr bwMode="auto">
            <a:xfrm>
              <a:off x="4787" y="5755"/>
              <a:ext cx="2117" cy="2972"/>
            </a:xfrm>
            <a:custGeom>
              <a:avLst/>
              <a:gdLst>
                <a:gd name="T0" fmla="*/ 1997 w 2117"/>
                <a:gd name="T1" fmla="*/ 8726 h 2972"/>
                <a:gd name="T2" fmla="*/ 2117 w 2117"/>
                <a:gd name="T3" fmla="*/ 8726 h 2972"/>
                <a:gd name="T4" fmla="*/ 1426 w 2117"/>
                <a:gd name="T5" fmla="*/ 8726 h 2972"/>
                <a:gd name="T6" fmla="*/ 1546 w 2117"/>
                <a:gd name="T7" fmla="*/ 8726 h 2972"/>
                <a:gd name="T8" fmla="*/ 0 w 2117"/>
                <a:gd name="T9" fmla="*/ 8726 h 2972"/>
                <a:gd name="T10" fmla="*/ 979 w 2117"/>
                <a:gd name="T11" fmla="*/ 8726 h 2972"/>
                <a:gd name="T12" fmla="*/ 1426 w 2117"/>
                <a:gd name="T13" fmla="*/ 7737 h 2972"/>
                <a:gd name="T14" fmla="*/ 1546 w 2117"/>
                <a:gd name="T15" fmla="*/ 7737 h 2972"/>
                <a:gd name="T16" fmla="*/ 0 w 2117"/>
                <a:gd name="T17" fmla="*/ 7737 h 2972"/>
                <a:gd name="T18" fmla="*/ 979 w 2117"/>
                <a:gd name="T19" fmla="*/ 7737 h 2972"/>
                <a:gd name="T20" fmla="*/ 1426 w 2117"/>
                <a:gd name="T21" fmla="*/ 6749 h 2972"/>
                <a:gd name="T22" fmla="*/ 1546 w 2117"/>
                <a:gd name="T23" fmla="*/ 6749 h 2972"/>
                <a:gd name="T24" fmla="*/ 0 w 2117"/>
                <a:gd name="T25" fmla="*/ 6749 h 2972"/>
                <a:gd name="T26" fmla="*/ 979 w 2117"/>
                <a:gd name="T27" fmla="*/ 6749 h 2972"/>
                <a:gd name="T28" fmla="*/ 1426 w 2117"/>
                <a:gd name="T29" fmla="*/ 5755 h 2972"/>
                <a:gd name="T30" fmla="*/ 1546 w 2117"/>
                <a:gd name="T31" fmla="*/ 5755 h 2972"/>
                <a:gd name="T32" fmla="*/ 0 w 2117"/>
                <a:gd name="T33" fmla="*/ 5755 h 2972"/>
                <a:gd name="T34" fmla="*/ 979 w 2117"/>
                <a:gd name="T35" fmla="*/ 5755 h 29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7" h="2972">
                  <a:moveTo>
                    <a:pt x="1997" y="2971"/>
                  </a:moveTo>
                  <a:lnTo>
                    <a:pt x="2117" y="2971"/>
                  </a:lnTo>
                  <a:moveTo>
                    <a:pt x="1426" y="2971"/>
                  </a:moveTo>
                  <a:lnTo>
                    <a:pt x="1546" y="2971"/>
                  </a:lnTo>
                  <a:moveTo>
                    <a:pt x="0" y="2971"/>
                  </a:moveTo>
                  <a:lnTo>
                    <a:pt x="979" y="2971"/>
                  </a:lnTo>
                  <a:moveTo>
                    <a:pt x="1426" y="1982"/>
                  </a:moveTo>
                  <a:lnTo>
                    <a:pt x="1546" y="1982"/>
                  </a:lnTo>
                  <a:moveTo>
                    <a:pt x="0" y="1982"/>
                  </a:moveTo>
                  <a:lnTo>
                    <a:pt x="979" y="1982"/>
                  </a:lnTo>
                  <a:moveTo>
                    <a:pt x="1426" y="994"/>
                  </a:moveTo>
                  <a:lnTo>
                    <a:pt x="1546" y="994"/>
                  </a:lnTo>
                  <a:moveTo>
                    <a:pt x="0" y="994"/>
                  </a:moveTo>
                  <a:lnTo>
                    <a:pt x="979" y="994"/>
                  </a:lnTo>
                  <a:moveTo>
                    <a:pt x="1426" y="0"/>
                  </a:moveTo>
                  <a:lnTo>
                    <a:pt x="1546" y="0"/>
                  </a:lnTo>
                  <a:moveTo>
                    <a:pt x="0" y="0"/>
                  </a:moveTo>
                  <a:lnTo>
                    <a:pt x="979"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57" name=" 156">
              <a:extLst>
                <a:ext uri="{FF2B5EF4-FFF2-40B4-BE49-F238E27FC236}">
                  <a16:creationId xmlns:a16="http://schemas.microsoft.com/office/drawing/2014/main" id="{7DEA5A24-D965-4D8A-973F-C354E83C2D84}"/>
                </a:ext>
              </a:extLst>
            </p:cNvPr>
            <p:cNvSpPr>
              <a:spLocks/>
            </p:cNvSpPr>
            <p:nvPr/>
          </p:nvSpPr>
          <p:spPr bwMode="auto">
            <a:xfrm>
              <a:off x="5767" y="5282"/>
              <a:ext cx="447" cy="4436"/>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58" name=" 155">
              <a:extLst>
                <a:ext uri="{FF2B5EF4-FFF2-40B4-BE49-F238E27FC236}">
                  <a16:creationId xmlns:a16="http://schemas.microsoft.com/office/drawing/2014/main" id="{45F2DF72-FF78-44F3-8E3A-C728A7C986CB}"/>
                </a:ext>
              </a:extLst>
            </p:cNvPr>
            <p:cNvSpPr>
              <a:spLocks/>
            </p:cNvSpPr>
            <p:nvPr/>
          </p:nvSpPr>
          <p:spPr bwMode="auto">
            <a:xfrm>
              <a:off x="2716" y="5755"/>
              <a:ext cx="1625" cy="2972"/>
            </a:xfrm>
            <a:custGeom>
              <a:avLst/>
              <a:gdLst>
                <a:gd name="T0" fmla="*/ 1504 w 1625"/>
                <a:gd name="T1" fmla="*/ 8726 h 2972"/>
                <a:gd name="T2" fmla="*/ 1624 w 1625"/>
                <a:gd name="T3" fmla="*/ 8726 h 2972"/>
                <a:gd name="T4" fmla="*/ 938 w 1625"/>
                <a:gd name="T5" fmla="*/ 8726 h 2972"/>
                <a:gd name="T6" fmla="*/ 1058 w 1625"/>
                <a:gd name="T7" fmla="*/ 8726 h 2972"/>
                <a:gd name="T8" fmla="*/ 0 w 1625"/>
                <a:gd name="T9" fmla="*/ 8726 h 2972"/>
                <a:gd name="T10" fmla="*/ 492 w 1625"/>
                <a:gd name="T11" fmla="*/ 8726 h 2972"/>
                <a:gd name="T12" fmla="*/ 938 w 1625"/>
                <a:gd name="T13" fmla="*/ 7737 h 2972"/>
                <a:gd name="T14" fmla="*/ 1058 w 1625"/>
                <a:gd name="T15" fmla="*/ 7737 h 2972"/>
                <a:gd name="T16" fmla="*/ 0 w 1625"/>
                <a:gd name="T17" fmla="*/ 7737 h 2972"/>
                <a:gd name="T18" fmla="*/ 492 w 1625"/>
                <a:gd name="T19" fmla="*/ 7737 h 2972"/>
                <a:gd name="T20" fmla="*/ 938 w 1625"/>
                <a:gd name="T21" fmla="*/ 6749 h 2972"/>
                <a:gd name="T22" fmla="*/ 1058 w 1625"/>
                <a:gd name="T23" fmla="*/ 6749 h 2972"/>
                <a:gd name="T24" fmla="*/ 0 w 1625"/>
                <a:gd name="T25" fmla="*/ 6749 h 2972"/>
                <a:gd name="T26" fmla="*/ 492 w 1625"/>
                <a:gd name="T27" fmla="*/ 6749 h 2972"/>
                <a:gd name="T28" fmla="*/ 938 w 1625"/>
                <a:gd name="T29" fmla="*/ 5755 h 2972"/>
                <a:gd name="T30" fmla="*/ 1058 w 1625"/>
                <a:gd name="T31" fmla="*/ 5755 h 2972"/>
                <a:gd name="T32" fmla="*/ 0 w 1625"/>
                <a:gd name="T33" fmla="*/ 5755 h 2972"/>
                <a:gd name="T34" fmla="*/ 492 w 1625"/>
                <a:gd name="T35" fmla="*/ 5755 h 29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25" h="2972">
                  <a:moveTo>
                    <a:pt x="1504" y="2971"/>
                  </a:moveTo>
                  <a:lnTo>
                    <a:pt x="1624" y="2971"/>
                  </a:lnTo>
                  <a:moveTo>
                    <a:pt x="938" y="2971"/>
                  </a:moveTo>
                  <a:lnTo>
                    <a:pt x="1058" y="2971"/>
                  </a:lnTo>
                  <a:moveTo>
                    <a:pt x="0" y="2971"/>
                  </a:moveTo>
                  <a:lnTo>
                    <a:pt x="492" y="2971"/>
                  </a:lnTo>
                  <a:moveTo>
                    <a:pt x="938" y="1982"/>
                  </a:moveTo>
                  <a:lnTo>
                    <a:pt x="1058" y="1982"/>
                  </a:lnTo>
                  <a:moveTo>
                    <a:pt x="0" y="1982"/>
                  </a:moveTo>
                  <a:lnTo>
                    <a:pt x="492" y="1982"/>
                  </a:lnTo>
                  <a:moveTo>
                    <a:pt x="938" y="994"/>
                  </a:moveTo>
                  <a:lnTo>
                    <a:pt x="1058" y="994"/>
                  </a:lnTo>
                  <a:moveTo>
                    <a:pt x="0" y="994"/>
                  </a:moveTo>
                  <a:lnTo>
                    <a:pt x="492" y="994"/>
                  </a:lnTo>
                  <a:moveTo>
                    <a:pt x="938" y="0"/>
                  </a:moveTo>
                  <a:lnTo>
                    <a:pt x="1058" y="0"/>
                  </a:lnTo>
                  <a:moveTo>
                    <a:pt x="0" y="0"/>
                  </a:moveTo>
                  <a:lnTo>
                    <a:pt x="492"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59" name=" 154">
              <a:extLst>
                <a:ext uri="{FF2B5EF4-FFF2-40B4-BE49-F238E27FC236}">
                  <a16:creationId xmlns:a16="http://schemas.microsoft.com/office/drawing/2014/main" id="{46ABBF51-8643-4981-95D1-CB4DFE349D5B}"/>
                </a:ext>
              </a:extLst>
            </p:cNvPr>
            <p:cNvSpPr>
              <a:spLocks/>
            </p:cNvSpPr>
            <p:nvPr/>
          </p:nvSpPr>
          <p:spPr bwMode="auto">
            <a:xfrm>
              <a:off x="3208" y="5507"/>
              <a:ext cx="447" cy="4210"/>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60" name=" 153">
              <a:extLst>
                <a:ext uri="{FF2B5EF4-FFF2-40B4-BE49-F238E27FC236}">
                  <a16:creationId xmlns:a16="http://schemas.microsoft.com/office/drawing/2014/main" id="{97A50407-DAC5-4231-8978-E509AC2CBDF1}"/>
                </a:ext>
              </a:extLst>
            </p:cNvPr>
            <p:cNvSpPr>
              <a:spLocks/>
            </p:cNvSpPr>
            <p:nvPr/>
          </p:nvSpPr>
          <p:spPr bwMode="auto">
            <a:xfrm>
              <a:off x="4221" y="5755"/>
              <a:ext cx="120" cy="1983"/>
            </a:xfrm>
            <a:custGeom>
              <a:avLst/>
              <a:gdLst>
                <a:gd name="T0" fmla="*/ 0 w 120"/>
                <a:gd name="T1" fmla="*/ 7737 h 1983"/>
                <a:gd name="T2" fmla="*/ 120 w 120"/>
                <a:gd name="T3" fmla="*/ 7737 h 1983"/>
                <a:gd name="T4" fmla="*/ 0 w 120"/>
                <a:gd name="T5" fmla="*/ 6749 h 1983"/>
                <a:gd name="T6" fmla="*/ 120 w 120"/>
                <a:gd name="T7" fmla="*/ 6749 h 1983"/>
                <a:gd name="T8" fmla="*/ 0 w 120"/>
                <a:gd name="T9" fmla="*/ 5755 h 1983"/>
                <a:gd name="T10" fmla="*/ 120 w 120"/>
                <a:gd name="T11" fmla="*/ 5755 h 1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983">
                  <a:moveTo>
                    <a:pt x="0" y="1982"/>
                  </a:moveTo>
                  <a:lnTo>
                    <a:pt x="120" y="1982"/>
                  </a:lnTo>
                  <a:moveTo>
                    <a:pt x="0" y="994"/>
                  </a:moveTo>
                  <a:lnTo>
                    <a:pt x="120" y="994"/>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61" name=" 152">
              <a:extLst>
                <a:ext uri="{FF2B5EF4-FFF2-40B4-BE49-F238E27FC236}">
                  <a16:creationId xmlns:a16="http://schemas.microsoft.com/office/drawing/2014/main" id="{F6DEE64F-2DE2-4B3A-AAFA-6B8645791F97}"/>
                </a:ext>
              </a:extLst>
            </p:cNvPr>
            <p:cNvSpPr>
              <a:spLocks/>
            </p:cNvSpPr>
            <p:nvPr/>
          </p:nvSpPr>
          <p:spPr bwMode="auto">
            <a:xfrm>
              <a:off x="2716" y="4766"/>
              <a:ext cx="1625" cy="2"/>
            </a:xfrm>
            <a:custGeom>
              <a:avLst/>
              <a:gdLst>
                <a:gd name="T0" fmla="*/ 1504 w 1625"/>
                <a:gd name="T1" fmla="*/ 0 h 2"/>
                <a:gd name="T2" fmla="*/ 1624 w 1625"/>
                <a:gd name="T3" fmla="*/ 0 h 2"/>
                <a:gd name="T4" fmla="*/ 0 w 1625"/>
                <a:gd name="T5" fmla="*/ 0 h 2"/>
                <a:gd name="T6" fmla="*/ 1058 w 162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5" h="2">
                  <a:moveTo>
                    <a:pt x="1504" y="0"/>
                  </a:moveTo>
                  <a:lnTo>
                    <a:pt x="1624" y="0"/>
                  </a:lnTo>
                  <a:moveTo>
                    <a:pt x="0" y="0"/>
                  </a:moveTo>
                  <a:lnTo>
                    <a:pt x="1058"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cxnSp>
          <p:nvCxnSpPr>
            <p:cNvPr id="62" name=" 151">
              <a:extLst>
                <a:ext uri="{FF2B5EF4-FFF2-40B4-BE49-F238E27FC236}">
                  <a16:creationId xmlns:a16="http://schemas.microsoft.com/office/drawing/2014/main" id="{8A74DEE9-1753-4949-8C18-6DE228FE7686}"/>
                </a:ext>
              </a:extLst>
            </p:cNvPr>
            <p:cNvCxnSpPr>
              <a:cxnSpLocks/>
            </p:cNvCxnSpPr>
            <p:nvPr/>
          </p:nvCxnSpPr>
          <p:spPr bwMode="auto">
            <a:xfrm>
              <a:off x="2717" y="3777"/>
              <a:ext cx="7680" cy="0"/>
            </a:xfrm>
            <a:prstGeom prst="line">
              <a:avLst/>
            </a:prstGeom>
            <a:noFill/>
            <a:ln w="9144">
              <a:solidFill>
                <a:srgbClr val="D9D9D9"/>
              </a:solidFill>
              <a:round/>
              <a:headEnd/>
              <a:tailEnd/>
            </a:ln>
            <a:extLst>
              <a:ext uri="{909E8E84-426E-40DD-AFC4-6F175D3DCCD1}">
                <a14:hiddenFill xmlns:a14="http://schemas.microsoft.com/office/drawing/2010/main">
                  <a:noFill/>
                </a14:hiddenFill>
              </a:ext>
            </a:extLst>
          </p:spPr>
        </p:cxnSp>
        <p:sp>
          <p:nvSpPr>
            <p:cNvPr id="63" name=" 150">
              <a:extLst>
                <a:ext uri="{FF2B5EF4-FFF2-40B4-BE49-F238E27FC236}">
                  <a16:creationId xmlns:a16="http://schemas.microsoft.com/office/drawing/2014/main" id="{F0520702-509C-4685-AA69-5BCB395812B4}"/>
                </a:ext>
              </a:extLst>
            </p:cNvPr>
            <p:cNvSpPr>
              <a:spLocks/>
            </p:cNvSpPr>
            <p:nvPr/>
          </p:nvSpPr>
          <p:spPr bwMode="auto">
            <a:xfrm>
              <a:off x="3775" y="3775"/>
              <a:ext cx="447" cy="594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64" name=" 149">
              <a:extLst>
                <a:ext uri="{FF2B5EF4-FFF2-40B4-BE49-F238E27FC236}">
                  <a16:creationId xmlns:a16="http://schemas.microsoft.com/office/drawing/2014/main" id="{2E39C0D7-F881-4FA9-8769-1656E748D0BE}"/>
                </a:ext>
              </a:extLst>
            </p:cNvPr>
            <p:cNvSpPr>
              <a:spLocks/>
            </p:cNvSpPr>
            <p:nvPr/>
          </p:nvSpPr>
          <p:spPr bwMode="auto">
            <a:xfrm>
              <a:off x="6784" y="5755"/>
              <a:ext cx="120" cy="1983"/>
            </a:xfrm>
            <a:custGeom>
              <a:avLst/>
              <a:gdLst>
                <a:gd name="T0" fmla="*/ 0 w 120"/>
                <a:gd name="T1" fmla="*/ 7737 h 1983"/>
                <a:gd name="T2" fmla="*/ 120 w 120"/>
                <a:gd name="T3" fmla="*/ 7737 h 1983"/>
                <a:gd name="T4" fmla="*/ 0 w 120"/>
                <a:gd name="T5" fmla="*/ 6749 h 1983"/>
                <a:gd name="T6" fmla="*/ 120 w 120"/>
                <a:gd name="T7" fmla="*/ 6749 h 1983"/>
                <a:gd name="T8" fmla="*/ 0 w 120"/>
                <a:gd name="T9" fmla="*/ 5755 h 1983"/>
                <a:gd name="T10" fmla="*/ 120 w 120"/>
                <a:gd name="T11" fmla="*/ 5755 h 19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983">
                  <a:moveTo>
                    <a:pt x="0" y="1982"/>
                  </a:moveTo>
                  <a:lnTo>
                    <a:pt x="120" y="1982"/>
                  </a:lnTo>
                  <a:moveTo>
                    <a:pt x="0" y="994"/>
                  </a:moveTo>
                  <a:lnTo>
                    <a:pt x="120" y="994"/>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65" name=" 148">
              <a:extLst>
                <a:ext uri="{FF2B5EF4-FFF2-40B4-BE49-F238E27FC236}">
                  <a16:creationId xmlns:a16="http://schemas.microsoft.com/office/drawing/2014/main" id="{41E47366-DC23-4F48-ACAA-06E2927E11EE}"/>
                </a:ext>
              </a:extLst>
            </p:cNvPr>
            <p:cNvSpPr>
              <a:spLocks/>
            </p:cNvSpPr>
            <p:nvPr/>
          </p:nvSpPr>
          <p:spPr bwMode="auto">
            <a:xfrm>
              <a:off x="4787" y="4766"/>
              <a:ext cx="2117" cy="2"/>
            </a:xfrm>
            <a:custGeom>
              <a:avLst/>
              <a:gdLst>
                <a:gd name="T0" fmla="*/ 1997 w 2117"/>
                <a:gd name="T1" fmla="*/ 0 h 2"/>
                <a:gd name="T2" fmla="*/ 2117 w 2117"/>
                <a:gd name="T3" fmla="*/ 0 h 2"/>
                <a:gd name="T4" fmla="*/ 0 w 2117"/>
                <a:gd name="T5" fmla="*/ 0 h 2"/>
                <a:gd name="T6" fmla="*/ 1546 w 211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 h="2">
                  <a:moveTo>
                    <a:pt x="1997" y="0"/>
                  </a:moveTo>
                  <a:lnTo>
                    <a:pt x="2117" y="0"/>
                  </a:lnTo>
                  <a:moveTo>
                    <a:pt x="0" y="0"/>
                  </a:moveTo>
                  <a:lnTo>
                    <a:pt x="1546"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66" name=" 147">
              <a:extLst>
                <a:ext uri="{FF2B5EF4-FFF2-40B4-BE49-F238E27FC236}">
                  <a16:creationId xmlns:a16="http://schemas.microsoft.com/office/drawing/2014/main" id="{7ED2F2ED-3F69-40E4-8A75-230CE9CD66FE}"/>
                </a:ext>
              </a:extLst>
            </p:cNvPr>
            <p:cNvSpPr>
              <a:spLocks/>
            </p:cNvSpPr>
            <p:nvPr/>
          </p:nvSpPr>
          <p:spPr bwMode="auto">
            <a:xfrm>
              <a:off x="6333" y="4461"/>
              <a:ext cx="452" cy="525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67" name=" 146">
              <a:extLst>
                <a:ext uri="{FF2B5EF4-FFF2-40B4-BE49-F238E27FC236}">
                  <a16:creationId xmlns:a16="http://schemas.microsoft.com/office/drawing/2014/main" id="{2D581B24-417D-4DB8-A782-774C732FA445}"/>
                </a:ext>
              </a:extLst>
            </p:cNvPr>
            <p:cNvSpPr>
              <a:spLocks/>
            </p:cNvSpPr>
            <p:nvPr/>
          </p:nvSpPr>
          <p:spPr bwMode="auto">
            <a:xfrm>
              <a:off x="9343" y="6748"/>
              <a:ext cx="120" cy="989"/>
            </a:xfrm>
            <a:custGeom>
              <a:avLst/>
              <a:gdLst>
                <a:gd name="T0" fmla="*/ 0 w 120"/>
                <a:gd name="T1" fmla="*/ 7737 h 989"/>
                <a:gd name="T2" fmla="*/ 120 w 120"/>
                <a:gd name="T3" fmla="*/ 7737 h 989"/>
                <a:gd name="T4" fmla="*/ 0 w 120"/>
                <a:gd name="T5" fmla="*/ 6749 h 989"/>
                <a:gd name="T6" fmla="*/ 120 w 120"/>
                <a:gd name="T7" fmla="*/ 6749 h 9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989">
                  <a:moveTo>
                    <a:pt x="0" y="988"/>
                  </a:moveTo>
                  <a:lnTo>
                    <a:pt x="120" y="988"/>
                  </a:lnTo>
                  <a:moveTo>
                    <a:pt x="0" y="0"/>
                  </a:moveTo>
                  <a:lnTo>
                    <a:pt x="120"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68" name=" 145">
              <a:extLst>
                <a:ext uri="{FF2B5EF4-FFF2-40B4-BE49-F238E27FC236}">
                  <a16:creationId xmlns:a16="http://schemas.microsoft.com/office/drawing/2014/main" id="{EF9F0115-11D0-402A-BFBC-8B3DC57462AA}"/>
                </a:ext>
              </a:extLst>
            </p:cNvPr>
            <p:cNvSpPr>
              <a:spLocks/>
            </p:cNvSpPr>
            <p:nvPr/>
          </p:nvSpPr>
          <p:spPr bwMode="auto">
            <a:xfrm>
              <a:off x="8896" y="5887"/>
              <a:ext cx="447" cy="38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69" name=" 144">
              <a:extLst>
                <a:ext uri="{FF2B5EF4-FFF2-40B4-BE49-F238E27FC236}">
                  <a16:creationId xmlns:a16="http://schemas.microsoft.com/office/drawing/2014/main" id="{00FC9689-2148-4ABB-978E-64604A64F7D5}"/>
                </a:ext>
              </a:extLst>
            </p:cNvPr>
            <p:cNvSpPr>
              <a:spLocks/>
            </p:cNvSpPr>
            <p:nvPr/>
          </p:nvSpPr>
          <p:spPr bwMode="auto">
            <a:xfrm>
              <a:off x="4341" y="3794"/>
              <a:ext cx="447" cy="5924"/>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cxnSp>
          <p:nvCxnSpPr>
            <p:cNvPr id="70" name=" 143">
              <a:extLst>
                <a:ext uri="{FF2B5EF4-FFF2-40B4-BE49-F238E27FC236}">
                  <a16:creationId xmlns:a16="http://schemas.microsoft.com/office/drawing/2014/main" id="{49D5B46D-8438-4DD7-A5CF-C9544046F79F}"/>
                </a:ext>
              </a:extLst>
            </p:cNvPr>
            <p:cNvCxnSpPr>
              <a:cxnSpLocks/>
            </p:cNvCxnSpPr>
            <p:nvPr/>
          </p:nvCxnSpPr>
          <p:spPr bwMode="auto">
            <a:xfrm>
              <a:off x="7351" y="4766"/>
              <a:ext cx="3046" cy="0"/>
            </a:xfrm>
            <a:prstGeom prst="line">
              <a:avLst/>
            </a:prstGeom>
            <a:noFill/>
            <a:ln w="9144">
              <a:solidFill>
                <a:srgbClr val="D9D9D9"/>
              </a:solidFill>
              <a:round/>
              <a:headEnd/>
              <a:tailEnd/>
            </a:ln>
            <a:extLst>
              <a:ext uri="{909E8E84-426E-40DD-AFC4-6F175D3DCCD1}">
                <a14:hiddenFill xmlns:a14="http://schemas.microsoft.com/office/drawing/2010/main">
                  <a:noFill/>
                </a14:hiddenFill>
              </a:ext>
            </a:extLst>
          </p:spPr>
        </p:cxnSp>
        <p:sp>
          <p:nvSpPr>
            <p:cNvPr id="71" name=" 142">
              <a:extLst>
                <a:ext uri="{FF2B5EF4-FFF2-40B4-BE49-F238E27FC236}">
                  <a16:creationId xmlns:a16="http://schemas.microsoft.com/office/drawing/2014/main" id="{87D16997-AF65-4D99-9EEF-0F587944E18C}"/>
                </a:ext>
              </a:extLst>
            </p:cNvPr>
            <p:cNvSpPr>
              <a:spLocks/>
            </p:cNvSpPr>
            <p:nvPr/>
          </p:nvSpPr>
          <p:spPr bwMode="auto">
            <a:xfrm>
              <a:off x="6904" y="4432"/>
              <a:ext cx="447" cy="5285"/>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72" name=" 141">
              <a:extLst>
                <a:ext uri="{FF2B5EF4-FFF2-40B4-BE49-F238E27FC236}">
                  <a16:creationId xmlns:a16="http://schemas.microsoft.com/office/drawing/2014/main" id="{E97EF33D-242F-45F9-9410-8AECF53FE37B}"/>
                </a:ext>
              </a:extLst>
            </p:cNvPr>
            <p:cNvSpPr>
              <a:spLocks/>
            </p:cNvSpPr>
            <p:nvPr/>
          </p:nvSpPr>
          <p:spPr bwMode="auto">
            <a:xfrm>
              <a:off x="9909" y="6748"/>
              <a:ext cx="488" cy="989"/>
            </a:xfrm>
            <a:custGeom>
              <a:avLst/>
              <a:gdLst>
                <a:gd name="T0" fmla="*/ 0 w 488"/>
                <a:gd name="T1" fmla="*/ 7737 h 989"/>
                <a:gd name="T2" fmla="*/ 487 w 488"/>
                <a:gd name="T3" fmla="*/ 7737 h 989"/>
                <a:gd name="T4" fmla="*/ 0 w 488"/>
                <a:gd name="T5" fmla="*/ 6749 h 989"/>
                <a:gd name="T6" fmla="*/ 487 w 488"/>
                <a:gd name="T7" fmla="*/ 6749 h 9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8" h="989">
                  <a:moveTo>
                    <a:pt x="0" y="988"/>
                  </a:moveTo>
                  <a:lnTo>
                    <a:pt x="487" y="988"/>
                  </a:lnTo>
                  <a:moveTo>
                    <a:pt x="0" y="0"/>
                  </a:moveTo>
                  <a:lnTo>
                    <a:pt x="487" y="0"/>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73" name=" 140">
              <a:extLst>
                <a:ext uri="{FF2B5EF4-FFF2-40B4-BE49-F238E27FC236}">
                  <a16:creationId xmlns:a16="http://schemas.microsoft.com/office/drawing/2014/main" id="{1722595B-FCA9-49D1-9863-C3BA348388AC}"/>
                </a:ext>
              </a:extLst>
            </p:cNvPr>
            <p:cNvSpPr>
              <a:spLocks/>
            </p:cNvSpPr>
            <p:nvPr/>
          </p:nvSpPr>
          <p:spPr bwMode="auto">
            <a:xfrm>
              <a:off x="9463" y="5901"/>
              <a:ext cx="447" cy="3817"/>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74" name=" 139">
              <a:extLst>
                <a:ext uri="{FF2B5EF4-FFF2-40B4-BE49-F238E27FC236}">
                  <a16:creationId xmlns:a16="http://schemas.microsoft.com/office/drawing/2014/main" id="{40D29216-D341-4FFF-9A42-6F4074A362FB}"/>
                </a:ext>
              </a:extLst>
            </p:cNvPr>
            <p:cNvSpPr>
              <a:spLocks/>
            </p:cNvSpPr>
            <p:nvPr/>
          </p:nvSpPr>
          <p:spPr bwMode="auto">
            <a:xfrm>
              <a:off x="559" y="7606"/>
              <a:ext cx="7680" cy="6932"/>
            </a:xfrm>
            <a:custGeom>
              <a:avLst/>
              <a:gdLst>
                <a:gd name="T0" fmla="*/ 2158 w 7680"/>
                <a:gd name="T1" fmla="*/ 9715 h 6932"/>
                <a:gd name="T2" fmla="*/ 9838 w 7680"/>
                <a:gd name="T3" fmla="*/ 9720 h 6932"/>
                <a:gd name="T4" fmla="*/ 2158 w 7680"/>
                <a:gd name="T5" fmla="*/ 2789 h 6932"/>
                <a:gd name="T6" fmla="*/ 9838 w 7680"/>
                <a:gd name="T7" fmla="*/ 2789 h 69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0" h="6932">
                  <a:moveTo>
                    <a:pt x="2158" y="2109"/>
                  </a:moveTo>
                  <a:lnTo>
                    <a:pt x="9838" y="2114"/>
                  </a:lnTo>
                  <a:moveTo>
                    <a:pt x="2158" y="-4817"/>
                  </a:moveTo>
                  <a:lnTo>
                    <a:pt x="9838" y="-4817"/>
                  </a:lnTo>
                </a:path>
              </a:pathLst>
            </a:custGeom>
            <a:noFill/>
            <a:ln w="9144">
              <a:solidFill>
                <a:srgbClr val="D9D9D9"/>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75" name=" 138">
              <a:extLst>
                <a:ext uri="{FF2B5EF4-FFF2-40B4-BE49-F238E27FC236}">
                  <a16:creationId xmlns:a16="http://schemas.microsoft.com/office/drawing/2014/main" id="{20A0F6F0-5EFF-4BCC-85C4-6FA8BE1F9B6B}"/>
                </a:ext>
              </a:extLst>
            </p:cNvPr>
            <p:cNvSpPr>
              <a:spLocks/>
            </p:cNvSpPr>
            <p:nvPr/>
          </p:nvSpPr>
          <p:spPr bwMode="auto">
            <a:xfrm>
              <a:off x="4629" y="9895"/>
              <a:ext cx="101" cy="101"/>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76" name=" 137">
              <a:extLst>
                <a:ext uri="{FF2B5EF4-FFF2-40B4-BE49-F238E27FC236}">
                  <a16:creationId xmlns:a16="http://schemas.microsoft.com/office/drawing/2014/main" id="{20507696-7F71-42A3-BAF4-70B1A7C74AF4}"/>
                </a:ext>
              </a:extLst>
            </p:cNvPr>
            <p:cNvSpPr>
              <a:spLocks/>
            </p:cNvSpPr>
            <p:nvPr/>
          </p:nvSpPr>
          <p:spPr bwMode="auto">
            <a:xfrm>
              <a:off x="5579" y="9895"/>
              <a:ext cx="101" cy="10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77" name=" 136">
              <a:extLst>
                <a:ext uri="{FF2B5EF4-FFF2-40B4-BE49-F238E27FC236}">
                  <a16:creationId xmlns:a16="http://schemas.microsoft.com/office/drawing/2014/main" id="{31C467A4-EC67-416D-9775-5AFCAF113019}"/>
                </a:ext>
              </a:extLst>
            </p:cNvPr>
            <p:cNvSpPr>
              <a:spLocks/>
            </p:cNvSpPr>
            <p:nvPr/>
          </p:nvSpPr>
          <p:spPr bwMode="auto">
            <a:xfrm>
              <a:off x="6607" y="9895"/>
              <a:ext cx="101" cy="101"/>
            </a:xfrm>
            <a:prstGeom prst="rect">
              <a:avLst/>
            </a:prstGeom>
            <a:solidFill>
              <a:srgbClr val="6FAC4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78" name=" 135">
              <a:extLst>
                <a:ext uri="{FF2B5EF4-FFF2-40B4-BE49-F238E27FC236}">
                  <a16:creationId xmlns:a16="http://schemas.microsoft.com/office/drawing/2014/main" id="{A9B472C6-EF5E-4EB9-AA34-D3E57586A3C6}"/>
                </a:ext>
              </a:extLst>
            </p:cNvPr>
            <p:cNvSpPr>
              <a:spLocks/>
            </p:cNvSpPr>
            <p:nvPr/>
          </p:nvSpPr>
          <p:spPr bwMode="auto">
            <a:xfrm>
              <a:off x="2241" y="2107"/>
              <a:ext cx="8161" cy="8132"/>
            </a:xfrm>
            <a:prstGeom prst="rect">
              <a:avLst/>
            </a:prstGeom>
            <a:noFill/>
            <a:ln w="9144">
              <a:solidFill>
                <a:srgbClr val="D9D9D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79" name=" 134">
              <a:extLst>
                <a:ext uri="{FF2B5EF4-FFF2-40B4-BE49-F238E27FC236}">
                  <a16:creationId xmlns:a16="http://schemas.microsoft.com/office/drawing/2014/main" id="{A4FE3B28-66D7-4285-AC06-1F26ECAE57B0}"/>
                </a:ext>
              </a:extLst>
            </p:cNvPr>
            <p:cNvSpPr txBox="1">
              <a:spLocks/>
            </p:cNvSpPr>
            <p:nvPr/>
          </p:nvSpPr>
          <p:spPr bwMode="auto">
            <a:xfrm>
              <a:off x="5498" y="2266"/>
              <a:ext cx="167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330"/>
                </a:lnSpc>
              </a:pPr>
              <a:r>
                <a:rPr lang="en-US" sz="1200" b="1">
                  <a:solidFill>
                    <a:srgbClr val="585858"/>
                  </a:solidFill>
                  <a:effectLst/>
                  <a:latin typeface="Times New Roman" panose="02020603050405020304" pitchFamily="18" charset="0"/>
                  <a:ea typeface="Times New Roman" panose="02020603050405020304" pitchFamily="18" charset="0"/>
                </a:rPr>
                <a:t>ADJUSTMENT</a:t>
              </a:r>
              <a:endParaRPr lang="en-IN" sz="1100">
                <a:effectLst/>
                <a:latin typeface="Times New Roman" panose="02020603050405020304" pitchFamily="18" charset="0"/>
                <a:ea typeface="Times New Roman" panose="02020603050405020304" pitchFamily="18" charset="0"/>
              </a:endParaRPr>
            </a:p>
          </p:txBody>
        </p:sp>
        <p:sp>
          <p:nvSpPr>
            <p:cNvPr id="80" name=" 133">
              <a:extLst>
                <a:ext uri="{FF2B5EF4-FFF2-40B4-BE49-F238E27FC236}">
                  <a16:creationId xmlns:a16="http://schemas.microsoft.com/office/drawing/2014/main" id="{9D3A2322-7DB1-4F19-A3E9-59B05ACBD00D}"/>
                </a:ext>
              </a:extLst>
            </p:cNvPr>
            <p:cNvSpPr txBox="1">
              <a:spLocks/>
            </p:cNvSpPr>
            <p:nvPr/>
          </p:nvSpPr>
          <p:spPr bwMode="auto">
            <a:xfrm>
              <a:off x="2359" y="2702"/>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IN" sz="1100">
                <a:effectLst/>
                <a:latin typeface="Times New Roman" panose="02020603050405020304" pitchFamily="18" charset="0"/>
                <a:ea typeface="Times New Roman" panose="02020603050405020304" pitchFamily="18" charset="0"/>
              </a:endParaRPr>
            </a:p>
          </p:txBody>
        </p:sp>
        <p:sp>
          <p:nvSpPr>
            <p:cNvPr id="81" name=" 132">
              <a:extLst>
                <a:ext uri="{FF2B5EF4-FFF2-40B4-BE49-F238E27FC236}">
                  <a16:creationId xmlns:a16="http://schemas.microsoft.com/office/drawing/2014/main" id="{42637401-E9BF-449D-8245-66017B7996FC}"/>
                </a:ext>
              </a:extLst>
            </p:cNvPr>
            <p:cNvSpPr txBox="1">
              <a:spLocks/>
            </p:cNvSpPr>
            <p:nvPr/>
          </p:nvSpPr>
          <p:spPr bwMode="auto">
            <a:xfrm>
              <a:off x="3906" y="3503"/>
              <a:ext cx="88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00"/>
                </a:lnSpc>
                <a:tabLst>
                  <a:tab pos="287020" algn="l"/>
                </a:tabLst>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30	29.91</a:t>
              </a:r>
              <a:endParaRPr lang="en-IN" sz="1100">
                <a:effectLst/>
                <a:latin typeface="Times New Roman" panose="02020603050405020304" pitchFamily="18" charset="0"/>
                <a:ea typeface="Times New Roman" panose="02020603050405020304" pitchFamily="18" charset="0"/>
              </a:endParaRPr>
            </a:p>
          </p:txBody>
        </p:sp>
        <p:sp>
          <p:nvSpPr>
            <p:cNvPr id="82" name=" 131">
              <a:extLst>
                <a:ext uri="{FF2B5EF4-FFF2-40B4-BE49-F238E27FC236}">
                  <a16:creationId xmlns:a16="http://schemas.microsoft.com/office/drawing/2014/main" id="{D7C47CD0-B52B-46B2-B2D5-23C7F4C58BC6}"/>
                </a:ext>
              </a:extLst>
            </p:cNvPr>
            <p:cNvSpPr txBox="1">
              <a:spLocks/>
            </p:cNvSpPr>
            <p:nvPr/>
          </p:nvSpPr>
          <p:spPr bwMode="auto">
            <a:xfrm>
              <a:off x="2359" y="3693"/>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IN" sz="1100">
                <a:effectLst/>
                <a:latin typeface="Times New Roman" panose="02020603050405020304" pitchFamily="18" charset="0"/>
                <a:ea typeface="Times New Roman" panose="02020603050405020304" pitchFamily="18" charset="0"/>
              </a:endParaRPr>
            </a:p>
          </p:txBody>
        </p:sp>
        <p:sp>
          <p:nvSpPr>
            <p:cNvPr id="83" name=" 130">
              <a:extLst>
                <a:ext uri="{FF2B5EF4-FFF2-40B4-BE49-F238E27FC236}">
                  <a16:creationId xmlns:a16="http://schemas.microsoft.com/office/drawing/2014/main" id="{C6911E26-5A7F-499E-B5D6-5FB55A05C975}"/>
                </a:ext>
              </a:extLst>
            </p:cNvPr>
            <p:cNvSpPr txBox="1">
              <a:spLocks/>
            </p:cNvSpPr>
            <p:nvPr/>
          </p:nvSpPr>
          <p:spPr bwMode="auto">
            <a:xfrm>
              <a:off x="6352" y="4161"/>
              <a:ext cx="10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7800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26.53 26.68</a:t>
              </a:r>
              <a:endParaRPr lang="en-IN" sz="1100">
                <a:effectLst/>
                <a:latin typeface="Times New Roman" panose="02020603050405020304" pitchFamily="18" charset="0"/>
                <a:ea typeface="Times New Roman" panose="02020603050405020304" pitchFamily="18" charset="0"/>
              </a:endParaRPr>
            </a:p>
          </p:txBody>
        </p:sp>
        <p:sp>
          <p:nvSpPr>
            <p:cNvPr id="84" name=" 129">
              <a:extLst>
                <a:ext uri="{FF2B5EF4-FFF2-40B4-BE49-F238E27FC236}">
                  <a16:creationId xmlns:a16="http://schemas.microsoft.com/office/drawing/2014/main" id="{BCB08B48-7AFA-4682-9889-FE1E49BEE1FE}"/>
                </a:ext>
              </a:extLst>
            </p:cNvPr>
            <p:cNvSpPr txBox="1">
              <a:spLocks/>
            </p:cNvSpPr>
            <p:nvPr/>
          </p:nvSpPr>
          <p:spPr bwMode="auto">
            <a:xfrm>
              <a:off x="2359" y="4684"/>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IN" sz="1100">
                <a:effectLst/>
                <a:latin typeface="Times New Roman" panose="02020603050405020304" pitchFamily="18" charset="0"/>
                <a:ea typeface="Times New Roman" panose="02020603050405020304" pitchFamily="18" charset="0"/>
              </a:endParaRPr>
            </a:p>
          </p:txBody>
        </p:sp>
        <p:sp>
          <p:nvSpPr>
            <p:cNvPr id="85" name=" 128">
              <a:extLst>
                <a:ext uri="{FF2B5EF4-FFF2-40B4-BE49-F238E27FC236}">
                  <a16:creationId xmlns:a16="http://schemas.microsoft.com/office/drawing/2014/main" id="{9272D205-1667-4A3F-A201-5D06A2A1D2B0}"/>
                </a:ext>
              </a:extLst>
            </p:cNvPr>
            <p:cNvSpPr txBox="1">
              <a:spLocks/>
            </p:cNvSpPr>
            <p:nvPr/>
          </p:nvSpPr>
          <p:spPr bwMode="auto">
            <a:xfrm>
              <a:off x="5832" y="5009"/>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22.4</a:t>
              </a:r>
              <a:endParaRPr lang="en-IN" sz="1100">
                <a:effectLst/>
                <a:latin typeface="Times New Roman" panose="02020603050405020304" pitchFamily="18" charset="0"/>
                <a:ea typeface="Times New Roman" panose="02020603050405020304" pitchFamily="18" charset="0"/>
              </a:endParaRPr>
            </a:p>
          </p:txBody>
        </p:sp>
        <p:sp>
          <p:nvSpPr>
            <p:cNvPr id="86" name=" 127">
              <a:extLst>
                <a:ext uri="{FF2B5EF4-FFF2-40B4-BE49-F238E27FC236}">
                  <a16:creationId xmlns:a16="http://schemas.microsoft.com/office/drawing/2014/main" id="{73752836-D2CC-4980-B97E-E238C958E4E8}"/>
                </a:ext>
              </a:extLst>
            </p:cNvPr>
            <p:cNvSpPr txBox="1">
              <a:spLocks/>
            </p:cNvSpPr>
            <p:nvPr/>
          </p:nvSpPr>
          <p:spPr bwMode="auto">
            <a:xfrm>
              <a:off x="3223" y="5235"/>
              <a:ext cx="43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21.26</a:t>
              </a:r>
              <a:endParaRPr lang="en-IN" sz="1100">
                <a:effectLst/>
                <a:latin typeface="Times New Roman" panose="02020603050405020304" pitchFamily="18" charset="0"/>
                <a:ea typeface="Times New Roman" panose="02020603050405020304" pitchFamily="18" charset="0"/>
              </a:endParaRPr>
            </a:p>
          </p:txBody>
        </p:sp>
        <p:sp>
          <p:nvSpPr>
            <p:cNvPr id="87" name=" 126">
              <a:extLst>
                <a:ext uri="{FF2B5EF4-FFF2-40B4-BE49-F238E27FC236}">
                  <a16:creationId xmlns:a16="http://schemas.microsoft.com/office/drawing/2014/main" id="{B7377C23-51AE-4DDD-81BB-BC77431F495F}"/>
                </a:ext>
              </a:extLst>
            </p:cNvPr>
            <p:cNvSpPr txBox="1">
              <a:spLocks/>
            </p:cNvSpPr>
            <p:nvPr/>
          </p:nvSpPr>
          <p:spPr bwMode="auto">
            <a:xfrm>
              <a:off x="8394" y="5207"/>
              <a:ext cx="34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21.4</a:t>
              </a:r>
              <a:endParaRPr lang="en-IN" sz="1100">
                <a:effectLst/>
                <a:latin typeface="Times New Roman" panose="02020603050405020304" pitchFamily="18" charset="0"/>
                <a:ea typeface="Times New Roman" panose="02020603050405020304" pitchFamily="18" charset="0"/>
              </a:endParaRPr>
            </a:p>
          </p:txBody>
        </p:sp>
        <p:sp>
          <p:nvSpPr>
            <p:cNvPr id="88" name=" 125">
              <a:extLst>
                <a:ext uri="{FF2B5EF4-FFF2-40B4-BE49-F238E27FC236}">
                  <a16:creationId xmlns:a16="http://schemas.microsoft.com/office/drawing/2014/main" id="{1D944403-DB14-4E21-8A43-B5AB8CDE6FE0}"/>
                </a:ext>
              </a:extLst>
            </p:cNvPr>
            <p:cNvSpPr txBox="1">
              <a:spLocks/>
            </p:cNvSpPr>
            <p:nvPr/>
          </p:nvSpPr>
          <p:spPr bwMode="auto">
            <a:xfrm>
              <a:off x="2359" y="5675"/>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IN" sz="1100">
                <a:effectLst/>
                <a:latin typeface="Times New Roman" panose="02020603050405020304" pitchFamily="18" charset="0"/>
                <a:ea typeface="Times New Roman" panose="02020603050405020304" pitchFamily="18" charset="0"/>
              </a:endParaRPr>
            </a:p>
          </p:txBody>
        </p:sp>
        <p:sp>
          <p:nvSpPr>
            <p:cNvPr id="89" name=" 124">
              <a:extLst>
                <a:ext uri="{FF2B5EF4-FFF2-40B4-BE49-F238E27FC236}">
                  <a16:creationId xmlns:a16="http://schemas.microsoft.com/office/drawing/2014/main" id="{C7C9F543-A554-4796-B0AF-EED778F206D6}"/>
                </a:ext>
              </a:extLst>
            </p:cNvPr>
            <p:cNvSpPr txBox="1">
              <a:spLocks/>
            </p:cNvSpPr>
            <p:nvPr/>
          </p:nvSpPr>
          <p:spPr bwMode="auto">
            <a:xfrm>
              <a:off x="8913" y="5617"/>
              <a:ext cx="100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70"/>
                </a:lnSpc>
              </a:pPr>
              <a:r>
                <a:rPr lang="en-US" sz="9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19.33 19.27</a:t>
              </a:r>
              <a:endParaRPr lang="en-IN" sz="1100">
                <a:effectLst/>
                <a:latin typeface="Times New Roman" panose="02020603050405020304" pitchFamily="18" charset="0"/>
                <a:ea typeface="Times New Roman" panose="02020603050405020304" pitchFamily="18" charset="0"/>
              </a:endParaRPr>
            </a:p>
          </p:txBody>
        </p:sp>
        <p:sp>
          <p:nvSpPr>
            <p:cNvPr id="90" name=" 123">
              <a:extLst>
                <a:ext uri="{FF2B5EF4-FFF2-40B4-BE49-F238E27FC236}">
                  <a16:creationId xmlns:a16="http://schemas.microsoft.com/office/drawing/2014/main" id="{98DBE329-904D-4FD6-A76B-2C20BA0859DD}"/>
                </a:ext>
              </a:extLst>
            </p:cNvPr>
            <p:cNvSpPr txBox="1">
              <a:spLocks/>
            </p:cNvSpPr>
            <p:nvPr/>
          </p:nvSpPr>
          <p:spPr bwMode="auto">
            <a:xfrm>
              <a:off x="2359" y="6665"/>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5"/>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IN" sz="1100">
                <a:effectLst/>
                <a:latin typeface="Times New Roman" panose="02020603050405020304" pitchFamily="18" charset="0"/>
                <a:ea typeface="Times New Roman" panose="02020603050405020304" pitchFamily="18" charset="0"/>
              </a:endParaRPr>
            </a:p>
          </p:txBody>
        </p:sp>
        <p:sp>
          <p:nvSpPr>
            <p:cNvPr id="91" name=" 122">
              <a:extLst>
                <a:ext uri="{FF2B5EF4-FFF2-40B4-BE49-F238E27FC236}">
                  <a16:creationId xmlns:a16="http://schemas.microsoft.com/office/drawing/2014/main" id="{6751F78C-EDD2-456E-8578-98B09C5C29A9}"/>
                </a:ext>
              </a:extLst>
            </p:cNvPr>
            <p:cNvSpPr txBox="1">
              <a:spLocks/>
            </p:cNvSpPr>
            <p:nvPr/>
          </p:nvSpPr>
          <p:spPr bwMode="auto">
            <a:xfrm>
              <a:off x="2359" y="7656"/>
              <a:ext cx="20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IN" sz="1100">
                <a:effectLst/>
                <a:latin typeface="Times New Roman" panose="02020603050405020304" pitchFamily="18" charset="0"/>
                <a:ea typeface="Times New Roman" panose="02020603050405020304" pitchFamily="18" charset="0"/>
              </a:endParaRPr>
            </a:p>
          </p:txBody>
        </p:sp>
        <p:sp>
          <p:nvSpPr>
            <p:cNvPr id="92" name=" 121">
              <a:extLst>
                <a:ext uri="{FF2B5EF4-FFF2-40B4-BE49-F238E27FC236}">
                  <a16:creationId xmlns:a16="http://schemas.microsoft.com/office/drawing/2014/main" id="{7C0FC342-9CE5-4275-8573-298098DBE9DD}"/>
                </a:ext>
              </a:extLst>
            </p:cNvPr>
            <p:cNvSpPr txBox="1">
              <a:spLocks/>
            </p:cNvSpPr>
            <p:nvPr/>
          </p:nvSpPr>
          <p:spPr bwMode="auto">
            <a:xfrm>
              <a:off x="2448" y="8647"/>
              <a:ext cx="1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IN" sz="1100">
                <a:effectLst/>
                <a:latin typeface="Times New Roman" panose="02020603050405020304" pitchFamily="18" charset="0"/>
                <a:ea typeface="Times New Roman" panose="02020603050405020304" pitchFamily="18" charset="0"/>
              </a:endParaRPr>
            </a:p>
          </p:txBody>
        </p:sp>
        <p:sp>
          <p:nvSpPr>
            <p:cNvPr id="93" name=" 120">
              <a:extLst>
                <a:ext uri="{FF2B5EF4-FFF2-40B4-BE49-F238E27FC236}">
                  <a16:creationId xmlns:a16="http://schemas.microsoft.com/office/drawing/2014/main" id="{F3489BF7-D4CC-4C04-9073-CAE86A29CEDD}"/>
                </a:ext>
              </a:extLst>
            </p:cNvPr>
            <p:cNvSpPr txBox="1">
              <a:spLocks/>
            </p:cNvSpPr>
            <p:nvPr/>
          </p:nvSpPr>
          <p:spPr bwMode="auto">
            <a:xfrm>
              <a:off x="2448" y="9638"/>
              <a:ext cx="1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IN" sz="1100">
                <a:effectLst/>
                <a:latin typeface="Times New Roman" panose="02020603050405020304" pitchFamily="18" charset="0"/>
                <a:ea typeface="Times New Roman" panose="02020603050405020304" pitchFamily="18" charset="0"/>
              </a:endParaRPr>
            </a:p>
          </p:txBody>
        </p:sp>
        <p:sp>
          <p:nvSpPr>
            <p:cNvPr id="94" name=" 119">
              <a:extLst>
                <a:ext uri="{FF2B5EF4-FFF2-40B4-BE49-F238E27FC236}">
                  <a16:creationId xmlns:a16="http://schemas.microsoft.com/office/drawing/2014/main" id="{61AFC733-1842-420B-B47C-48DAE343C9E0}"/>
                </a:ext>
              </a:extLst>
            </p:cNvPr>
            <p:cNvSpPr txBox="1">
              <a:spLocks/>
            </p:cNvSpPr>
            <p:nvPr/>
          </p:nvSpPr>
          <p:spPr bwMode="auto">
            <a:xfrm>
              <a:off x="3694" y="9935"/>
              <a:ext cx="63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Exp Gr. I</a:t>
              </a:r>
              <a:endParaRPr lang="en-IN" sz="1100">
                <a:effectLst/>
                <a:latin typeface="Times New Roman" panose="02020603050405020304" pitchFamily="18" charset="0"/>
                <a:ea typeface="Times New Roman" panose="02020603050405020304" pitchFamily="18" charset="0"/>
              </a:endParaRPr>
            </a:p>
          </p:txBody>
        </p:sp>
        <p:sp>
          <p:nvSpPr>
            <p:cNvPr id="95" name=" 118">
              <a:extLst>
                <a:ext uri="{FF2B5EF4-FFF2-40B4-BE49-F238E27FC236}">
                  <a16:creationId xmlns:a16="http://schemas.microsoft.com/office/drawing/2014/main" id="{6F0C2B8A-EA7D-48D2-BD8A-6F41D2DED19B}"/>
                </a:ext>
              </a:extLst>
            </p:cNvPr>
            <p:cNvSpPr txBox="1">
              <a:spLocks/>
            </p:cNvSpPr>
            <p:nvPr/>
          </p:nvSpPr>
          <p:spPr bwMode="auto">
            <a:xfrm>
              <a:off x="4771" y="9866"/>
              <a:ext cx="6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Pre Test</a:t>
              </a:r>
              <a:endParaRPr lang="en-IN" sz="1100">
                <a:effectLst/>
                <a:latin typeface="Times New Roman" panose="02020603050405020304" pitchFamily="18" charset="0"/>
                <a:ea typeface="Times New Roman" panose="02020603050405020304" pitchFamily="18" charset="0"/>
              </a:endParaRPr>
            </a:p>
          </p:txBody>
        </p:sp>
        <p:sp>
          <p:nvSpPr>
            <p:cNvPr id="96" name=" 117">
              <a:extLst>
                <a:ext uri="{FF2B5EF4-FFF2-40B4-BE49-F238E27FC236}">
                  <a16:creationId xmlns:a16="http://schemas.microsoft.com/office/drawing/2014/main" id="{978ADC08-3D53-4552-8801-10A78B3D67BB}"/>
                </a:ext>
              </a:extLst>
            </p:cNvPr>
            <p:cNvSpPr txBox="1">
              <a:spLocks/>
            </p:cNvSpPr>
            <p:nvPr/>
          </p:nvSpPr>
          <p:spPr bwMode="auto">
            <a:xfrm>
              <a:off x="5724" y="9866"/>
              <a:ext cx="2379"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60000"/>
                </a:lnSpc>
              </a:pP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spc="-40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1200" b="1" spc="-675">
                  <a:solidFill>
                    <a:srgbClr val="333333"/>
                  </a:solidFill>
                  <a:effectLst/>
                  <a:latin typeface="Times New Roman" panose="02020603050405020304" pitchFamily="18" charset="0"/>
                  <a:ea typeface="Times New Roman" panose="02020603050405020304" pitchFamily="18" charset="0"/>
                </a:rPr>
                <a:t>G</a:t>
              </a:r>
              <a:r>
                <a:rPr lang="en-US" sz="900" spc="-30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spc="-34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x</a:t>
              </a:r>
              <a:r>
                <a:rPr lang="en-US" sz="900" spc="-14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200" b="1" spc="-370">
                  <a:solidFill>
                    <a:srgbClr val="333333"/>
                  </a:solidFill>
                  <a:effectLst/>
                  <a:latin typeface="Times New Roman" panose="02020603050405020304" pitchFamily="18" charset="0"/>
                  <a:ea typeface="Times New Roman" panose="02020603050405020304" pitchFamily="18" charset="0"/>
                </a:rPr>
                <a:t>r</a:t>
              </a:r>
              <a:r>
                <a:rPr lang="en-US" sz="900" spc="-16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1200" b="1" spc="-270">
                  <a:solidFill>
                    <a:srgbClr val="333333"/>
                  </a:solidFill>
                  <a:effectLst/>
                  <a:latin typeface="Times New Roman" panose="02020603050405020304" pitchFamily="18" charset="0"/>
                  <a:ea typeface="Times New Roman" panose="02020603050405020304" pitchFamily="18" charset="0"/>
                </a:rPr>
                <a:t>o</a:t>
              </a:r>
              <a:r>
                <a:rPr lang="en-US" sz="900" spc="-3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G</a:t>
              </a:r>
              <a:r>
                <a:rPr lang="en-US" sz="1200" b="1" spc="-365">
                  <a:solidFill>
                    <a:srgbClr val="333333"/>
                  </a:solidFill>
                  <a:effectLst/>
                  <a:latin typeface="Times New Roman" panose="02020603050405020304" pitchFamily="18" charset="0"/>
                  <a:ea typeface="Times New Roman" panose="02020603050405020304" pitchFamily="18" charset="0"/>
                </a:rPr>
                <a:t>u</a:t>
              </a:r>
              <a:r>
                <a:rPr lang="en-US" sz="900" spc="-1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b="1" spc="-505">
                  <a:solidFill>
                    <a:srgbClr val="333333"/>
                  </a:solidFill>
                  <a:effectLst/>
                  <a:latin typeface="Times New Roman" panose="02020603050405020304" pitchFamily="18" charset="0"/>
                  <a:ea typeface="Times New Roman" panose="02020603050405020304" pitchFamily="18" charset="0"/>
                </a:rPr>
                <a:t>p</a:t>
              </a:r>
              <a:r>
                <a:rPr lang="en-US" sz="900" spc="-31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A</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900" spc="-18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US" sz="1200" b="1" spc="-450">
                  <a:solidFill>
                    <a:srgbClr val="333333"/>
                  </a:solidFill>
                  <a:effectLst/>
                  <a:latin typeface="Times New Roman" panose="02020603050405020304" pitchFamily="18" charset="0"/>
                  <a:ea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djus</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ed</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US" sz="900" spc="5">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s</a:t>
              </a: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t</a:t>
              </a:r>
              <a:endParaRPr lang="en-IN" sz="1100">
                <a:effectLst/>
                <a:latin typeface="Times New Roman" panose="02020603050405020304" pitchFamily="18" charset="0"/>
                <a:ea typeface="Times New Roman" panose="02020603050405020304" pitchFamily="18" charset="0"/>
              </a:endParaRPr>
            </a:p>
          </p:txBody>
        </p:sp>
        <p:sp>
          <p:nvSpPr>
            <p:cNvPr id="97" name=" 116">
              <a:extLst>
                <a:ext uri="{FF2B5EF4-FFF2-40B4-BE49-F238E27FC236}">
                  <a16:creationId xmlns:a16="http://schemas.microsoft.com/office/drawing/2014/main" id="{5D5D3F81-C9CD-46B7-BE98-6F13B8914312}"/>
                </a:ext>
              </a:extLst>
            </p:cNvPr>
            <p:cNvSpPr txBox="1">
              <a:spLocks/>
            </p:cNvSpPr>
            <p:nvPr/>
          </p:nvSpPr>
          <p:spPr bwMode="auto">
            <a:xfrm>
              <a:off x="8697" y="9935"/>
              <a:ext cx="87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10"/>
                </a:lnSpc>
              </a:pPr>
              <a:r>
                <a:rPr lang="en-US" sz="900">
                  <a:solidFill>
                    <a:srgbClr val="585858"/>
                  </a:solidFill>
                  <a:effectLst/>
                  <a:latin typeface="Calibri" panose="020F0502020204030204" pitchFamily="34" charset="0"/>
                  <a:ea typeface="Times New Roman" panose="02020603050405020304" pitchFamily="18" charset="0"/>
                  <a:cs typeface="Times New Roman" panose="02020603050405020304" pitchFamily="18" charset="0"/>
                </a:rPr>
                <a:t>Cont Group</a:t>
              </a:r>
              <a:endParaRPr lang="en-IN" sz="11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71243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610600" cy="914400"/>
          </a:xfrm>
        </p:spPr>
        <p:txBody>
          <a:bodyPr>
            <a:noAutofit/>
          </a:bodyPr>
          <a:lstStyle/>
          <a:p>
            <a:r>
              <a:rPr lang="en-US" b="1" dirty="0">
                <a:solidFill>
                  <a:srgbClr val="0000FF"/>
                </a:solidFill>
                <a:latin typeface="Times New Roman" pitchFamily="18" charset="0"/>
                <a:cs typeface="Times New Roman" pitchFamily="18" charset="0"/>
              </a:rPr>
              <a:t>DISCUSSION ON HYPOTHESIS</a:t>
            </a:r>
          </a:p>
        </p:txBody>
      </p:sp>
      <p:sp>
        <p:nvSpPr>
          <p:cNvPr id="3" name="Content Placeholder 2"/>
          <p:cNvSpPr>
            <a:spLocks noGrp="1"/>
          </p:cNvSpPr>
          <p:nvPr>
            <p:ph idx="1"/>
          </p:nvPr>
        </p:nvSpPr>
        <p:spPr>
          <a:xfrm>
            <a:off x="609600" y="1295400"/>
            <a:ext cx="8915400" cy="4525963"/>
          </a:xfrm>
        </p:spPr>
        <p:txBody>
          <a:bodyPr>
            <a:normAutofit fontScale="85000" lnSpcReduction="20000"/>
          </a:bodyPr>
          <a:lstStyle/>
          <a:p>
            <a:pPr indent="450215" algn="just">
              <a:lnSpc>
                <a:spcPct val="200000"/>
              </a:lnSpc>
              <a:spcBef>
                <a:spcPts val="1040"/>
              </a:spcBef>
              <a:spcAft>
                <a:spcPts val="0"/>
              </a:spcAft>
            </a:pPr>
            <a:r>
              <a:rPr lang="en-US" sz="1700" dirty="0">
                <a:effectLst/>
                <a:latin typeface="Times New Roman" panose="02020603050405020304" pitchFamily="18" charset="0"/>
                <a:ea typeface="Times New Roman" panose="02020603050405020304" pitchFamily="18" charset="0"/>
              </a:rPr>
              <a:t>The formulated </a:t>
            </a:r>
            <a:r>
              <a:rPr lang="en-US" sz="1700" spc="-15" dirty="0">
                <a:effectLst/>
                <a:latin typeface="Times New Roman" panose="02020603050405020304" pitchFamily="18" charset="0"/>
                <a:ea typeface="Times New Roman" panose="02020603050405020304" pitchFamily="18" charset="0"/>
              </a:rPr>
              <a:t>first </a:t>
            </a:r>
            <a:r>
              <a:rPr lang="en-US" sz="1700" dirty="0">
                <a:effectLst/>
                <a:latin typeface="Times New Roman" panose="02020603050405020304" pitchFamily="18" charset="0"/>
                <a:ea typeface="Times New Roman" panose="02020603050405020304" pitchFamily="18" charset="0"/>
              </a:rPr>
              <a:t>hypothesis stated that the results presented </a:t>
            </a:r>
            <a:r>
              <a:rPr lang="en-US" sz="1700" spc="-15" dirty="0">
                <a:effectLst/>
                <a:latin typeface="Times New Roman" panose="02020603050405020304" pitchFamily="18" charset="0"/>
                <a:ea typeface="Times New Roman" panose="02020603050405020304" pitchFamily="18" charset="0"/>
              </a:rPr>
              <a:t>in </a:t>
            </a:r>
            <a:r>
              <a:rPr lang="en-US" sz="1700" dirty="0">
                <a:effectLst/>
                <a:latin typeface="Times New Roman" panose="02020603050405020304" pitchFamily="18" charset="0"/>
                <a:ea typeface="Times New Roman" panose="02020603050405020304" pitchFamily="18" charset="0"/>
              </a:rPr>
              <a:t>tables XII to XXVI proved that there would </a:t>
            </a:r>
            <a:r>
              <a:rPr lang="en-US" sz="1700" spc="-15" dirty="0">
                <a:effectLst/>
                <a:latin typeface="Times New Roman" panose="02020603050405020304" pitchFamily="18" charset="0"/>
                <a:ea typeface="Times New Roman" panose="02020603050405020304" pitchFamily="18" charset="0"/>
              </a:rPr>
              <a:t>be </a:t>
            </a:r>
            <a:r>
              <a:rPr lang="en-US" sz="1700" dirty="0">
                <a:effectLst/>
                <a:latin typeface="Times New Roman" panose="02020603050405020304" pitchFamily="18" charset="0"/>
                <a:ea typeface="Times New Roman" panose="02020603050405020304" pitchFamily="18" charset="0"/>
              </a:rPr>
              <a:t>a significant differences on selected Physical, Physiological and psychological variables such as Flexibility, Systolic blood pressure, Body </a:t>
            </a:r>
            <a:r>
              <a:rPr lang="en-US" sz="1700" spc="-15" dirty="0">
                <a:effectLst/>
                <a:latin typeface="Times New Roman" panose="02020603050405020304" pitchFamily="18" charset="0"/>
                <a:ea typeface="Times New Roman" panose="02020603050405020304" pitchFamily="18" charset="0"/>
              </a:rPr>
              <a:t>mass </a:t>
            </a:r>
            <a:r>
              <a:rPr lang="en-US" sz="1700" dirty="0">
                <a:effectLst/>
                <a:latin typeface="Times New Roman" panose="02020603050405020304" pitchFamily="18" charset="0"/>
                <a:ea typeface="Times New Roman" panose="02020603050405020304" pitchFamily="18" charset="0"/>
              </a:rPr>
              <a:t>index, Resting Pulse Rate, stress, adjustment and anxiety among </a:t>
            </a:r>
            <a:r>
              <a:rPr lang="en-US" sz="1700" spc="-15" dirty="0">
                <a:effectLst/>
                <a:latin typeface="Times New Roman" panose="02020603050405020304" pitchFamily="18" charset="0"/>
                <a:ea typeface="Times New Roman" panose="02020603050405020304" pitchFamily="18" charset="0"/>
              </a:rPr>
              <a:t> Oligomenorrhea women </a:t>
            </a:r>
            <a:r>
              <a:rPr lang="en-US" sz="1700" dirty="0">
                <a:effectLst/>
                <a:latin typeface="Times New Roman" panose="02020603050405020304" pitchFamily="18" charset="0"/>
                <a:ea typeface="Times New Roman" panose="02020603050405020304" pitchFamily="18" charset="0"/>
              </a:rPr>
              <a:t>due </a:t>
            </a:r>
            <a:r>
              <a:rPr lang="en-US" sz="1700" spc="10" dirty="0">
                <a:effectLst/>
                <a:latin typeface="Times New Roman" panose="02020603050405020304" pitchFamily="18" charset="0"/>
                <a:ea typeface="Times New Roman" panose="02020603050405020304" pitchFamily="18" charset="0"/>
              </a:rPr>
              <a:t>to </a:t>
            </a:r>
            <a:r>
              <a:rPr lang="en-US" sz="1700" dirty="0">
                <a:effectLst/>
                <a:latin typeface="Times New Roman" panose="02020603050405020304" pitchFamily="18" charset="0"/>
                <a:ea typeface="Times New Roman" panose="02020603050405020304" pitchFamily="18" charset="0"/>
              </a:rPr>
              <a:t>yogic practices included  with diet and hence the null hypothesis was rejected and  </a:t>
            </a:r>
            <a:r>
              <a:rPr lang="en-US" sz="1700" spc="-15" dirty="0" err="1">
                <a:effectLst/>
                <a:latin typeface="Times New Roman" panose="02020603050405020304" pitchFamily="18" charset="0"/>
                <a:ea typeface="Times New Roman" panose="02020603050405020304" pitchFamily="18" charset="0"/>
              </a:rPr>
              <a:t>Ist</a:t>
            </a:r>
            <a:r>
              <a:rPr lang="en-US" sz="1700" spc="-15"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hypothesis was accepted.</a:t>
            </a:r>
            <a:endParaRPr lang="en-IN" sz="1700" dirty="0">
              <a:effectLst/>
              <a:latin typeface="Times New Roman" panose="02020603050405020304" pitchFamily="18" charset="0"/>
              <a:ea typeface="Times New Roman" panose="02020603050405020304" pitchFamily="18" charset="0"/>
            </a:endParaRPr>
          </a:p>
          <a:p>
            <a:pPr algn="just">
              <a:lnSpc>
                <a:spcPct val="170000"/>
              </a:lnSpc>
              <a:buNone/>
            </a:pPr>
            <a:r>
              <a:rPr lang="en-US" sz="1700" dirty="0">
                <a:effectLst/>
                <a:latin typeface="Times New Roman" panose="02020603050405020304" pitchFamily="18" charset="0"/>
                <a:ea typeface="Times New Roman" panose="02020603050405020304" pitchFamily="18" charset="0"/>
              </a:rPr>
              <a:t>            The formulated second hypothesis stated that the results presented </a:t>
            </a:r>
            <a:r>
              <a:rPr lang="en-US" sz="1700" spc="-15" dirty="0">
                <a:effectLst/>
                <a:latin typeface="Times New Roman" panose="02020603050405020304" pitchFamily="18" charset="0"/>
                <a:ea typeface="Times New Roman" panose="02020603050405020304" pitchFamily="18" charset="0"/>
              </a:rPr>
              <a:t>in </a:t>
            </a:r>
            <a:r>
              <a:rPr lang="en-US" sz="1700" dirty="0">
                <a:effectLst/>
                <a:latin typeface="Times New Roman" panose="02020603050405020304" pitchFamily="18" charset="0"/>
                <a:ea typeface="Times New Roman" panose="02020603050405020304" pitchFamily="18" charset="0"/>
              </a:rPr>
              <a:t>tables XII to XXVI proved that there would </a:t>
            </a:r>
            <a:r>
              <a:rPr lang="en-US" sz="1700" spc="-15" dirty="0">
                <a:effectLst/>
                <a:latin typeface="Times New Roman" panose="02020603050405020304" pitchFamily="18" charset="0"/>
                <a:ea typeface="Times New Roman" panose="02020603050405020304" pitchFamily="18" charset="0"/>
              </a:rPr>
              <a:t>be </a:t>
            </a:r>
            <a:r>
              <a:rPr lang="en-US" sz="1700" dirty="0">
                <a:effectLst/>
                <a:latin typeface="Times New Roman" panose="02020603050405020304" pitchFamily="18" charset="0"/>
                <a:ea typeface="Times New Roman" panose="02020603050405020304" pitchFamily="18" charset="0"/>
              </a:rPr>
              <a:t>a significant difference on selected Physical, Physiological and psychological variables such as Flexibility, Systolic blood pressure, Body </a:t>
            </a:r>
            <a:r>
              <a:rPr lang="en-US" sz="1700" spc="-15" dirty="0">
                <a:effectLst/>
                <a:latin typeface="Times New Roman" panose="02020603050405020304" pitchFamily="18" charset="0"/>
                <a:ea typeface="Times New Roman" panose="02020603050405020304" pitchFamily="18" charset="0"/>
              </a:rPr>
              <a:t>mass </a:t>
            </a:r>
            <a:r>
              <a:rPr lang="en-US" sz="1700" dirty="0">
                <a:effectLst/>
                <a:latin typeface="Times New Roman" panose="02020603050405020304" pitchFamily="18" charset="0"/>
                <a:ea typeface="Times New Roman" panose="02020603050405020304" pitchFamily="18" charset="0"/>
              </a:rPr>
              <a:t>index, Resting Pulse Rate, stress, adjustment and anxiety among </a:t>
            </a:r>
            <a:r>
              <a:rPr lang="en-US" sz="1700" spc="-15" dirty="0">
                <a:effectLst/>
                <a:latin typeface="Times New Roman" panose="02020603050405020304" pitchFamily="18" charset="0"/>
                <a:ea typeface="Times New Roman" panose="02020603050405020304" pitchFamily="18" charset="0"/>
              </a:rPr>
              <a:t> Oligomenorrhea women </a:t>
            </a:r>
            <a:r>
              <a:rPr lang="en-US" sz="1700" dirty="0">
                <a:effectLst/>
                <a:latin typeface="Times New Roman" panose="02020603050405020304" pitchFamily="18" charset="0"/>
                <a:ea typeface="Times New Roman" panose="02020603050405020304" pitchFamily="18" charset="0"/>
              </a:rPr>
              <a:t>due </a:t>
            </a:r>
            <a:r>
              <a:rPr lang="en-US" sz="1700" spc="10" dirty="0">
                <a:effectLst/>
                <a:latin typeface="Times New Roman" panose="02020603050405020304" pitchFamily="18" charset="0"/>
                <a:ea typeface="Times New Roman" panose="02020603050405020304" pitchFamily="18" charset="0"/>
              </a:rPr>
              <a:t>to </a:t>
            </a:r>
            <a:r>
              <a:rPr lang="en-US" sz="1700" spc="-15" dirty="0">
                <a:effectLst/>
                <a:latin typeface="Times New Roman" panose="02020603050405020304" pitchFamily="18" charset="0"/>
                <a:ea typeface="Times New Roman" panose="02020603050405020304" pitchFamily="18" charset="0"/>
              </a:rPr>
              <a:t>yogic </a:t>
            </a:r>
            <a:r>
              <a:rPr lang="en-US" sz="1700" dirty="0">
                <a:effectLst/>
                <a:latin typeface="Times New Roman" panose="02020603050405020304" pitchFamily="18" charset="0"/>
                <a:ea typeface="Times New Roman" panose="02020603050405020304" pitchFamily="18" charset="0"/>
              </a:rPr>
              <a:t>practices not included  diet practices. hence the null hypothesis was rejected and  </a:t>
            </a:r>
            <a:r>
              <a:rPr lang="en-US" sz="1700" dirty="0" err="1">
                <a:effectLst/>
                <a:latin typeface="Times New Roman" panose="02020603050405020304" pitchFamily="18" charset="0"/>
                <a:ea typeface="Times New Roman" panose="02020603050405020304" pitchFamily="18" charset="0"/>
              </a:rPr>
              <a:t>I</a:t>
            </a:r>
            <a:r>
              <a:rPr lang="en-US" sz="1700" spc="-15" dirty="0" err="1">
                <a:effectLst/>
                <a:latin typeface="Times New Roman" panose="02020603050405020304" pitchFamily="18" charset="0"/>
                <a:ea typeface="Times New Roman" panose="02020603050405020304" pitchFamily="18" charset="0"/>
              </a:rPr>
              <a:t>Ind</a:t>
            </a:r>
            <a:r>
              <a:rPr lang="en-US" sz="1700" spc="-15"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Times New Roman" panose="02020603050405020304" pitchFamily="18" charset="0"/>
              </a:rPr>
              <a:t>hypothesis was accepted</a:t>
            </a:r>
          </a:p>
          <a:p>
            <a:pPr algn="just">
              <a:lnSpc>
                <a:spcPct val="170000"/>
              </a:lnSpc>
              <a:buNone/>
            </a:pPr>
            <a:r>
              <a:rPr lang="en-US" sz="1700" dirty="0">
                <a:effectLst/>
                <a:latin typeface="Times New Roman" panose="02020603050405020304" pitchFamily="18" charset="0"/>
                <a:ea typeface="Times New Roman" panose="02020603050405020304" pitchFamily="18" charset="0"/>
              </a:rPr>
              <a:t>.</a:t>
            </a:r>
            <a:br>
              <a:rPr lang="en-US" sz="1700" dirty="0">
                <a:effectLst/>
                <a:latin typeface="Times New Roman" panose="02020603050405020304" pitchFamily="18" charset="0"/>
                <a:ea typeface="Times New Roman" panose="02020603050405020304" pitchFamily="18" charset="0"/>
              </a:rPr>
            </a:br>
            <a:endParaRPr lang="en-IN" sz="1700" dirty="0">
              <a:effectLst/>
              <a:latin typeface="Times New Roman" panose="02020603050405020304" pitchFamily="18" charset="0"/>
              <a:ea typeface="Times New Roman" panose="02020603050405020304" pitchFamily="18" charset="0"/>
            </a:endParaRPr>
          </a:p>
          <a:p>
            <a:pPr lvl="0" algn="just">
              <a:buNone/>
            </a:pPr>
            <a:endParaRPr lang="en-US" sz="20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610600" cy="914400"/>
          </a:xfrm>
        </p:spPr>
        <p:txBody>
          <a:bodyPr>
            <a:noAutofit/>
          </a:bodyPr>
          <a:lstStyle/>
          <a:p>
            <a:r>
              <a:rPr lang="en-US" b="1" dirty="0">
                <a:solidFill>
                  <a:srgbClr val="0000FF"/>
                </a:solidFill>
                <a:latin typeface="Times New Roman" pitchFamily="18" charset="0"/>
                <a:cs typeface="Times New Roman" pitchFamily="18" charset="0"/>
              </a:rPr>
              <a:t>DISCUSSION ON HYPOTHESIS. Contd..</a:t>
            </a:r>
          </a:p>
        </p:txBody>
      </p:sp>
      <p:sp>
        <p:nvSpPr>
          <p:cNvPr id="3" name="Content Placeholder 2"/>
          <p:cNvSpPr>
            <a:spLocks noGrp="1"/>
          </p:cNvSpPr>
          <p:nvPr>
            <p:ph idx="1"/>
          </p:nvPr>
        </p:nvSpPr>
        <p:spPr>
          <a:xfrm>
            <a:off x="609600" y="1295400"/>
            <a:ext cx="8915400" cy="4525963"/>
          </a:xfrm>
        </p:spPr>
        <p:txBody>
          <a:bodyPr>
            <a:normAutofit/>
          </a:bodyPr>
          <a:lstStyle/>
          <a:p>
            <a:pPr algn="just">
              <a:lnSpc>
                <a:spcPct val="170000"/>
              </a:lnSpc>
              <a:buNone/>
            </a:pPr>
            <a:r>
              <a:rPr lang="en-US" sz="1700" dirty="0">
                <a:effectLst/>
                <a:latin typeface="Times New Roman" panose="02020603050405020304" pitchFamily="18" charset="0"/>
                <a:ea typeface="Times New Roman" panose="02020603050405020304" pitchFamily="18" charset="0"/>
              </a:rPr>
              <a:t>.</a:t>
            </a:r>
            <a:br>
              <a:rPr lang="en-US" sz="17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The formulated third hypothesis stated that the results presented </a:t>
            </a:r>
            <a:r>
              <a:rPr lang="en-US" sz="1800" spc="-15" dirty="0">
                <a:effectLst/>
                <a:latin typeface="Times New Roman" panose="02020603050405020304" pitchFamily="18" charset="0"/>
                <a:ea typeface="Times New Roman" panose="02020603050405020304" pitchFamily="18" charset="0"/>
              </a:rPr>
              <a:t>in </a:t>
            </a:r>
            <a:r>
              <a:rPr lang="en-US" sz="1800" dirty="0">
                <a:effectLst/>
                <a:latin typeface="Times New Roman" panose="02020603050405020304" pitchFamily="18" charset="0"/>
                <a:ea typeface="Times New Roman" panose="02020603050405020304" pitchFamily="18" charset="0"/>
              </a:rPr>
              <a:t>tables XII to  XXVI proved that there would </a:t>
            </a:r>
            <a:r>
              <a:rPr lang="en-US" sz="1800" spc="-15" dirty="0">
                <a:effectLst/>
                <a:latin typeface="Times New Roman" panose="02020603050405020304" pitchFamily="18" charset="0"/>
                <a:ea typeface="Times New Roman" panose="02020603050405020304" pitchFamily="18" charset="0"/>
              </a:rPr>
              <a:t>be </a:t>
            </a:r>
            <a:r>
              <a:rPr lang="en-US" sz="1800" dirty="0">
                <a:effectLst/>
                <a:latin typeface="Times New Roman" panose="02020603050405020304" pitchFamily="18" charset="0"/>
                <a:ea typeface="Times New Roman" panose="02020603050405020304" pitchFamily="18" charset="0"/>
              </a:rPr>
              <a:t>a significant difference between on selected Physical, Physiological and psychological variables such as Flexibility, Systolic blood pressure, Body mass index, Resting Pulse Rate, stress, adjustment and anxiety among </a:t>
            </a:r>
            <a:r>
              <a:rPr lang="en-US" sz="1800" spc="-15" dirty="0">
                <a:effectLst/>
                <a:latin typeface="Times New Roman" panose="02020603050405020304" pitchFamily="18" charset="0"/>
                <a:ea typeface="Times New Roman" panose="02020603050405020304" pitchFamily="18" charset="0"/>
              </a:rPr>
              <a:t> Oligomenorrhea women </a:t>
            </a:r>
            <a:r>
              <a:rPr lang="en-US" sz="1800" dirty="0">
                <a:effectLst/>
                <a:latin typeface="Times New Roman" panose="02020603050405020304" pitchFamily="18" charset="0"/>
                <a:ea typeface="Times New Roman" panose="02020603050405020304" pitchFamily="18" charset="0"/>
              </a:rPr>
              <a:t>due </a:t>
            </a:r>
            <a:r>
              <a:rPr lang="en-US" sz="1800" spc="10" dirty="0">
                <a:effectLst/>
                <a:latin typeface="Times New Roman" panose="02020603050405020304" pitchFamily="18" charset="0"/>
                <a:ea typeface="Times New Roman" panose="02020603050405020304" pitchFamily="18" charset="0"/>
              </a:rPr>
              <a:t>to </a:t>
            </a:r>
            <a:r>
              <a:rPr lang="en-US" sz="1800" spc="-15" dirty="0">
                <a:effectLst/>
                <a:latin typeface="Times New Roman" panose="02020603050405020304" pitchFamily="18" charset="0"/>
                <a:ea typeface="Times New Roman" panose="02020603050405020304" pitchFamily="18" charset="0"/>
              </a:rPr>
              <a:t>yogic </a:t>
            </a:r>
            <a:r>
              <a:rPr lang="en-US" sz="1800" dirty="0">
                <a:effectLst/>
                <a:latin typeface="Times New Roman" panose="02020603050405020304" pitchFamily="18" charset="0"/>
                <a:ea typeface="Times New Roman" panose="02020603050405020304" pitchFamily="18" charset="0"/>
              </a:rPr>
              <a:t>practices included  diet modifications and yogic practices not included  diet modifications practices. hence the null hypothesis was rejected and  </a:t>
            </a:r>
            <a:r>
              <a:rPr lang="en-US" sz="1800" spc="-15" dirty="0" err="1">
                <a:effectLst/>
                <a:latin typeface="Times New Roman" panose="02020603050405020304" pitchFamily="18" charset="0"/>
                <a:ea typeface="Times New Roman" panose="02020603050405020304" pitchFamily="18" charset="0"/>
              </a:rPr>
              <a:t>IIIrd</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hypothesis was accepted.</a:t>
            </a:r>
            <a:endParaRPr lang="en-IN" sz="1800" dirty="0">
              <a:effectLst/>
              <a:latin typeface="Times New Roman" panose="02020603050405020304" pitchFamily="18" charset="0"/>
              <a:ea typeface="Times New Roman" panose="02020603050405020304" pitchFamily="18" charset="0"/>
            </a:endParaRPr>
          </a:p>
          <a:p>
            <a:pPr algn="just">
              <a:lnSpc>
                <a:spcPct val="170000"/>
              </a:lnSpc>
              <a:buNone/>
            </a:pPr>
            <a:endParaRPr lang="en-IN" sz="1700" dirty="0">
              <a:effectLst/>
              <a:latin typeface="Times New Roman" panose="02020603050405020304" pitchFamily="18" charset="0"/>
              <a:ea typeface="Times New Roman" panose="02020603050405020304" pitchFamily="18" charset="0"/>
            </a:endParaRPr>
          </a:p>
          <a:p>
            <a:pPr lvl="0" algn="just">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2131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685800" y="2417296"/>
            <a:ext cx="853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2514600" y="533400"/>
            <a:ext cx="5619021" cy="769441"/>
          </a:xfrm>
          <a:prstGeom prst="rect">
            <a:avLst/>
          </a:prstGeom>
        </p:spPr>
        <p:txBody>
          <a:bodyPr wrap="square">
            <a:spAutoFit/>
          </a:bodyPr>
          <a:lstStyle/>
          <a:p>
            <a:pPr algn="ctr">
              <a:spcBef>
                <a:spcPct val="0"/>
              </a:spcBef>
            </a:pPr>
            <a:r>
              <a:rPr lang="en-US" sz="4400" b="1" dirty="0">
                <a:solidFill>
                  <a:srgbClr val="0000FF"/>
                </a:solidFill>
                <a:latin typeface="Times New Roman" pitchFamily="18" charset="0"/>
                <a:ea typeface="+mj-ea"/>
                <a:cs typeface="Times New Roman" pitchFamily="18" charset="0"/>
              </a:rPr>
              <a:t>CONCLUSION</a:t>
            </a:r>
          </a:p>
        </p:txBody>
      </p:sp>
      <p:sp>
        <p:nvSpPr>
          <p:cNvPr id="7" name="TextBox 6">
            <a:extLst>
              <a:ext uri="{FF2B5EF4-FFF2-40B4-BE49-F238E27FC236}">
                <a16:creationId xmlns:a16="http://schemas.microsoft.com/office/drawing/2014/main" id="{8E153FA7-D2A5-4A86-A18C-740072539B5C}"/>
              </a:ext>
            </a:extLst>
          </p:cNvPr>
          <p:cNvSpPr txBox="1"/>
          <p:nvPr/>
        </p:nvSpPr>
        <p:spPr>
          <a:xfrm>
            <a:off x="1066800" y="1524000"/>
            <a:ext cx="8001000" cy="4939814"/>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Times New Roman" panose="02020603050405020304" pitchFamily="18" charset="0"/>
              </a:rPr>
              <a:t>The following conclusions are arrived </a:t>
            </a:r>
            <a:r>
              <a:rPr lang="en-US" sz="1800" dirty="0" err="1">
                <a:effectLst/>
                <a:latin typeface="Times New Roman" panose="02020603050405020304" pitchFamily="18" charset="0"/>
                <a:ea typeface="Times New Roman" panose="02020603050405020304" pitchFamily="18" charset="0"/>
              </a:rPr>
              <a:t>as:If</a:t>
            </a:r>
            <a:r>
              <a:rPr lang="en-US" sz="1800" dirty="0">
                <a:effectLst/>
                <a:latin typeface="Times New Roman" panose="02020603050405020304" pitchFamily="18" charset="0"/>
                <a:ea typeface="Times New Roman" panose="02020603050405020304" pitchFamily="18" charset="0"/>
              </a:rPr>
              <a:t> the comparing between the Group I (Yogic practices included diet)  and Group II (Yogic Practices not included  diet) showed significant improvement in the physical variable flexibility (Increased), physiological variables such as Body Mass Index (decreased), Systolic blood pressure (decreased), resting pulse rate (decreased) and psychological variables such as stress and anxiety (reduced) and Adjustment (Increased) among  Oligomenorrhea women.   These results are observed to be better than the control </a:t>
            </a:r>
            <a:r>
              <a:rPr lang="en-US" sz="1800" dirty="0" err="1">
                <a:effectLst/>
                <a:latin typeface="Times New Roman" panose="02020603050405020304" pitchFamily="18" charset="0"/>
                <a:ea typeface="Times New Roman" panose="02020603050405020304" pitchFamily="18" charset="0"/>
              </a:rPr>
              <a:t>group.Between</a:t>
            </a:r>
            <a:r>
              <a:rPr lang="en-US" sz="1800" dirty="0">
                <a:effectLst/>
                <a:latin typeface="Times New Roman" panose="02020603050405020304" pitchFamily="18" charset="0"/>
                <a:ea typeface="Times New Roman" panose="02020603050405020304" pitchFamily="18" charset="0"/>
              </a:rPr>
              <a:t> Group I (Yogic practices included  diet)  and Group II (Yogic Practices not included  diet), Group I (Yogic practices included  diet)  which </a:t>
            </a:r>
            <a:r>
              <a:rPr lang="en-US" sz="1800" spc="-15" dirty="0">
                <a:effectLst/>
                <a:latin typeface="Times New Roman" panose="02020603050405020304" pitchFamily="18" charset="0"/>
                <a:ea typeface="Times New Roman" panose="02020603050405020304" pitchFamily="18" charset="0"/>
              </a:rPr>
              <a:t>is </a:t>
            </a:r>
            <a:r>
              <a:rPr lang="en-US" sz="1800" dirty="0">
                <a:effectLst/>
                <a:latin typeface="Times New Roman" panose="02020603050405020304" pitchFamily="18" charset="0"/>
                <a:ea typeface="Times New Roman" panose="02020603050405020304" pitchFamily="18" charset="0"/>
              </a:rPr>
              <a:t>a group that had a </a:t>
            </a:r>
            <a:r>
              <a:rPr lang="en-US" sz="1800" spc="-15" dirty="0">
                <a:effectLst/>
                <a:latin typeface="Times New Roman" panose="02020603050405020304" pitchFamily="18" charset="0"/>
                <a:ea typeface="Times New Roman" panose="02020603050405020304" pitchFamily="18" charset="0"/>
              </a:rPr>
              <a:t>modified </a:t>
            </a:r>
            <a:r>
              <a:rPr lang="en-US" sz="1800" dirty="0">
                <a:effectLst/>
                <a:latin typeface="Times New Roman" panose="02020603050405020304" pitchFamily="18" charset="0"/>
                <a:ea typeface="Times New Roman" panose="02020603050405020304" pitchFamily="18" charset="0"/>
              </a:rPr>
              <a:t>diet, demonstrate better results on all the physical, physiological and psychological variables than Group II (Yogic Practices not included  diet).</a:t>
            </a:r>
            <a:endParaRPr lang="en-IN" sz="1800" dirty="0">
              <a:effectLst/>
              <a:latin typeface="Times New Roman" panose="02020603050405020304" pitchFamily="18" charset="0"/>
              <a:ea typeface="Times New Roman" panose="02020603050405020304" pitchFamily="18" charset="0"/>
            </a:endParaRPr>
          </a:p>
          <a:p>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685800" y="2417296"/>
            <a:ext cx="853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905000" y="533400"/>
            <a:ext cx="6781800" cy="1494192"/>
          </a:xfrm>
          <a:prstGeom prst="rect">
            <a:avLst/>
          </a:prstGeom>
        </p:spPr>
        <p:txBody>
          <a:bodyPr wrap="square">
            <a:spAutoFit/>
          </a:bodyPr>
          <a:lstStyle/>
          <a:p>
            <a:pPr algn="ctr">
              <a:lnSpc>
                <a:spcPct val="250000"/>
              </a:lnSpc>
              <a:spcBef>
                <a:spcPct val="0"/>
              </a:spcBef>
            </a:pPr>
            <a:r>
              <a:rPr lang="en-US" sz="4400" b="1" dirty="0">
                <a:solidFill>
                  <a:srgbClr val="0000FF"/>
                </a:solidFill>
                <a:latin typeface="Times New Roman" pitchFamily="18" charset="0"/>
                <a:ea typeface="+mj-ea"/>
                <a:cs typeface="Times New Roman" pitchFamily="18" charset="0"/>
              </a:rPr>
              <a:t>DURING MY RESEARCH</a:t>
            </a:r>
          </a:p>
        </p:txBody>
      </p:sp>
    </p:spTree>
    <p:extLst>
      <p:ext uri="{BB962C8B-B14F-4D97-AF65-F5344CB8AC3E}">
        <p14:creationId xmlns:p14="http://schemas.microsoft.com/office/powerpoint/2010/main" val="1071787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BA14C7B-CF78-4233-A6E9-48094B432F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42" y="0"/>
            <a:ext cx="3289300" cy="3451225"/>
          </a:xfrm>
        </p:spPr>
      </p:pic>
      <p:pic>
        <p:nvPicPr>
          <p:cNvPr id="11" name="Picture 10">
            <a:extLst>
              <a:ext uri="{FF2B5EF4-FFF2-40B4-BE49-F238E27FC236}">
                <a16:creationId xmlns:a16="http://schemas.microsoft.com/office/drawing/2014/main" id="{D6EB12A8-7DEF-4F07-B68A-B6F89557B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342" y="22225"/>
            <a:ext cx="3295318" cy="3559175"/>
          </a:xfrm>
          <a:prstGeom prst="rect">
            <a:avLst/>
          </a:prstGeom>
        </p:spPr>
      </p:pic>
      <p:pic>
        <p:nvPicPr>
          <p:cNvPr id="13" name="Picture 12">
            <a:extLst>
              <a:ext uri="{FF2B5EF4-FFF2-40B4-BE49-F238E27FC236}">
                <a16:creationId xmlns:a16="http://schemas.microsoft.com/office/drawing/2014/main" id="{48A57E29-D7DC-4598-A8C8-675ECBBD3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0"/>
            <a:ext cx="487680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282FF578-0AA2-4ECF-8CC2-DB02DF7AB8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
            <a:ext cx="5175249" cy="3881437"/>
          </a:xfrm>
        </p:spPr>
      </p:pic>
      <p:pic>
        <p:nvPicPr>
          <p:cNvPr id="15" name="Picture 14">
            <a:extLst>
              <a:ext uri="{FF2B5EF4-FFF2-40B4-BE49-F238E27FC236}">
                <a16:creationId xmlns:a16="http://schemas.microsoft.com/office/drawing/2014/main" id="{FCF8A5F6-3E15-44EC-BF1A-F175208CDA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00200"/>
            <a:ext cx="9144000" cy="52578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5C6669D4-9CD4-483C-B3E0-81C4954E28D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7882" y="2209800"/>
            <a:ext cx="5175249" cy="38814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Times New Roman" pitchFamily="18" charset="0"/>
                <a:cs typeface="Times New Roman" pitchFamily="18" charset="0"/>
              </a:rPr>
              <a:t>SIGNS AND SYMPTOMS </a:t>
            </a:r>
            <a:endParaRPr lang="en-US" dirty="0"/>
          </a:p>
        </p:txBody>
      </p:sp>
      <p:sp>
        <p:nvSpPr>
          <p:cNvPr id="3" name="Content Placeholder 2"/>
          <p:cNvSpPr>
            <a:spLocks noGrp="1"/>
          </p:cNvSpPr>
          <p:nvPr>
            <p:ph idx="1"/>
          </p:nvPr>
        </p:nvSpPr>
        <p:spPr/>
        <p:txBody>
          <a:bodyPr>
            <a:normAutofit/>
          </a:bodyPr>
          <a:lstStyle/>
          <a:p>
            <a:pPr lvl="0" algn="just">
              <a:lnSpc>
                <a:spcPct val="150000"/>
              </a:lnSpc>
            </a:pPr>
            <a:r>
              <a:rPr lang="en-US" dirty="0">
                <a:latin typeface="Times New Roman" pitchFamily="18" charset="0"/>
                <a:cs typeface="Times New Roman" pitchFamily="18" charset="0"/>
              </a:rPr>
              <a:t>Irregular periods </a:t>
            </a:r>
          </a:p>
          <a:p>
            <a:pPr lvl="0" algn="just">
              <a:lnSpc>
                <a:spcPct val="150000"/>
              </a:lnSpc>
            </a:pPr>
            <a:r>
              <a:rPr lang="en-US" dirty="0" err="1">
                <a:latin typeface="Times New Roman" pitchFamily="18" charset="0"/>
                <a:cs typeface="Times New Roman" pitchFamily="18" charset="0"/>
              </a:rPr>
              <a:t>Hirsutism</a:t>
            </a:r>
            <a:r>
              <a:rPr lang="en-US" dirty="0">
                <a:latin typeface="Times New Roman" pitchFamily="18" charset="0"/>
                <a:cs typeface="Times New Roman" pitchFamily="18" charset="0"/>
              </a:rPr>
              <a:t> </a:t>
            </a:r>
          </a:p>
          <a:p>
            <a:pPr lvl="0" algn="just">
              <a:lnSpc>
                <a:spcPct val="150000"/>
              </a:lnSpc>
            </a:pPr>
            <a:r>
              <a:rPr lang="en-US" dirty="0">
                <a:latin typeface="Times New Roman" pitchFamily="18" charset="0"/>
                <a:cs typeface="Times New Roman" pitchFamily="18" charset="0"/>
              </a:rPr>
              <a:t>Acne</a:t>
            </a:r>
          </a:p>
          <a:p>
            <a:pPr lvl="0" algn="just">
              <a:lnSpc>
                <a:spcPct val="150000"/>
              </a:lnSpc>
            </a:pPr>
            <a:r>
              <a:rPr lang="en-US" dirty="0">
                <a:latin typeface="Times New Roman" pitchFamily="18" charset="0"/>
                <a:cs typeface="Times New Roman" pitchFamily="18" charset="0"/>
              </a:rPr>
              <a:t>Alopecia</a:t>
            </a:r>
          </a:p>
          <a:p>
            <a:pPr lvl="0" algn="just">
              <a:lnSpc>
                <a:spcPct val="150000"/>
              </a:lnSpc>
            </a:pPr>
            <a:r>
              <a:rPr lang="en-US" dirty="0">
                <a:latin typeface="Times New Roman" pitchFamily="18" charset="0"/>
                <a:cs typeface="Times New Roman" pitchFamily="18" charset="0"/>
              </a:rPr>
              <a:t>Obesity </a:t>
            </a:r>
          </a:p>
          <a:p>
            <a:pPr lvl="0" algn="just">
              <a:lnSpc>
                <a:spcPct val="150000"/>
              </a:lnSpc>
            </a:pPr>
            <a:r>
              <a:rPr lang="en-US" dirty="0">
                <a:latin typeface="Times New Roman" pitchFamily="18" charset="0"/>
                <a:cs typeface="Times New Roman" pitchFamily="18" charset="0"/>
              </a:rPr>
              <a:t>Infertility</a:t>
            </a:r>
          </a:p>
          <a:p>
            <a:pPr lvl="0" algn="just">
              <a:lnSpc>
                <a:spcPct val="150000"/>
              </a:lnSpc>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77F0C1-DFAC-4AEA-9774-9B81332E18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143000"/>
            <a:ext cx="6013449" cy="4567237"/>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D260-22D7-4A19-A05B-C25C34EC1A9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5A3F435-821B-45C9-8BBB-969901FA7B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74" y="0"/>
            <a:ext cx="4267200" cy="3881437"/>
          </a:xfrm>
        </p:spPr>
      </p:pic>
      <p:pic>
        <p:nvPicPr>
          <p:cNvPr id="7" name="Picture 6">
            <a:extLst>
              <a:ext uri="{FF2B5EF4-FFF2-40B4-BE49-F238E27FC236}">
                <a16:creationId xmlns:a16="http://schemas.microsoft.com/office/drawing/2014/main" id="{42995C7F-34EA-44CE-B9F6-4ADA4D21C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274" y="2290762"/>
            <a:ext cx="5077326" cy="4400550"/>
          </a:xfrm>
          <a:prstGeom prst="rect">
            <a:avLst/>
          </a:prstGeom>
        </p:spPr>
      </p:pic>
    </p:spTree>
    <p:extLst>
      <p:ext uri="{BB962C8B-B14F-4D97-AF65-F5344CB8AC3E}">
        <p14:creationId xmlns:p14="http://schemas.microsoft.com/office/powerpoint/2010/main" val="3989316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9891" y="188642"/>
            <a:ext cx="8808773" cy="25923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THANK YOU </a:t>
            </a:r>
            <a:br>
              <a:rPr kumimoji="0" lang="en-US" sz="4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br>
            <a:r>
              <a:rPr kumimoji="0" lang="en-US" sz="4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FOR YOUR </a:t>
            </a:r>
            <a:br>
              <a:rPr kumimoji="0" lang="en-US" sz="4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br>
            <a:r>
              <a:rPr kumimoji="0" lang="en-US" sz="4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PATIENT LISTENING</a:t>
            </a:r>
            <a:endParaRPr kumimoji="0" lang="en-IN" sz="4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8434" name="AutoShape 2" descr="Image result for namaste"/>
          <p:cNvSpPr>
            <a:spLocks noChangeAspect="1" noChangeArrowheads="1"/>
          </p:cNvSpPr>
          <p:nvPr/>
        </p:nvSpPr>
        <p:spPr bwMode="auto">
          <a:xfrm>
            <a:off x="168540" y="-144461"/>
            <a:ext cx="3302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8436" name="Picture 4" descr="Image result for namaste"/>
          <p:cNvPicPr>
            <a:picLocks noChangeAspect="1" noChangeArrowheads="1"/>
          </p:cNvPicPr>
          <p:nvPr/>
        </p:nvPicPr>
        <p:blipFill>
          <a:blip r:embed="rId2" cstate="print"/>
          <a:srcRect/>
          <a:stretch>
            <a:fillRect/>
          </a:stretch>
        </p:blipFill>
        <p:spPr bwMode="auto">
          <a:xfrm>
            <a:off x="3158801" y="2564905"/>
            <a:ext cx="3900433" cy="4048269"/>
          </a:xfrm>
          <a:prstGeom prst="rect">
            <a:avLst/>
          </a:prstGeom>
          <a:noFill/>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00FF"/>
                </a:solidFill>
                <a:latin typeface="Times New Roman" pitchFamily="18" charset="0"/>
                <a:cs typeface="Times New Roman" pitchFamily="18" charset="0"/>
              </a:rPr>
              <a:t>POSSIBLE LONG TERM PROBLEMS OF OLIGOMENORRHEA</a:t>
            </a:r>
            <a:endParaRPr lang="en-US" sz="2800" dirty="0"/>
          </a:p>
        </p:txBody>
      </p:sp>
      <p:sp>
        <p:nvSpPr>
          <p:cNvPr id="3" name="Content Placeholder 2"/>
          <p:cNvSpPr>
            <a:spLocks noGrp="1"/>
          </p:cNvSpPr>
          <p:nvPr>
            <p:ph idx="1"/>
          </p:nvPr>
        </p:nvSpPr>
        <p:spPr/>
        <p:txBody>
          <a:bodyPr>
            <a:normAutofit fontScale="92500"/>
          </a:bodyPr>
          <a:lstStyle/>
          <a:p>
            <a:r>
              <a:rPr lang="en-US" sz="3600" dirty="0">
                <a:latin typeface="Times New Roman" pitchFamily="18" charset="0"/>
                <a:cs typeface="Times New Roman" pitchFamily="18" charset="0"/>
              </a:rPr>
              <a:t>Diabetes mellitus insulin resistance </a:t>
            </a:r>
          </a:p>
          <a:p>
            <a:r>
              <a:rPr lang="en-US" sz="3600" dirty="0">
                <a:latin typeface="Times New Roman" pitchFamily="18" charset="0"/>
                <a:cs typeface="Times New Roman" pitchFamily="18" charset="0"/>
              </a:rPr>
              <a:t>Hypertension and cardio vascular diseases </a:t>
            </a:r>
          </a:p>
          <a:p>
            <a:r>
              <a:rPr lang="en-US" sz="3600" dirty="0">
                <a:latin typeface="Times New Roman" pitchFamily="18" charset="0"/>
                <a:cs typeface="Times New Roman" pitchFamily="18" charset="0"/>
              </a:rPr>
              <a:t>Risk of endometrial carcinoma </a:t>
            </a:r>
          </a:p>
          <a:p>
            <a:r>
              <a:rPr lang="en-US" sz="3600" dirty="0">
                <a:latin typeface="Times New Roman" pitchFamily="18" charset="0"/>
                <a:cs typeface="Times New Roman" pitchFamily="18" charset="0"/>
              </a:rPr>
              <a:t>Uterine cancer </a:t>
            </a:r>
          </a:p>
          <a:p>
            <a:r>
              <a:rPr lang="en-US" sz="3600" dirty="0">
                <a:latin typeface="Times New Roman" pitchFamily="18" charset="0"/>
                <a:cs typeface="Times New Roman" pitchFamily="18" charset="0"/>
              </a:rPr>
              <a:t>Thyroid imbalance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CDED-9073-42BD-B29A-98FED0553123}"/>
              </a:ext>
            </a:extLst>
          </p:cNvPr>
          <p:cNvSpPr>
            <a:spLocks noGrp="1"/>
          </p:cNvSpPr>
          <p:nvPr>
            <p:ph type="title"/>
          </p:nvPr>
        </p:nvSpPr>
        <p:spPr/>
        <p:txBody>
          <a:bodyPr/>
          <a:lstStyle/>
          <a:p>
            <a:pPr algn="ctr"/>
            <a:r>
              <a:rPr lang="en-US" dirty="0"/>
              <a:t>Yoga</a:t>
            </a:r>
            <a:endParaRPr lang="ta-IN" dirty="0"/>
          </a:p>
        </p:txBody>
      </p:sp>
      <p:sp>
        <p:nvSpPr>
          <p:cNvPr id="3" name="Content Placeholder 2">
            <a:extLst>
              <a:ext uri="{FF2B5EF4-FFF2-40B4-BE49-F238E27FC236}">
                <a16:creationId xmlns:a16="http://schemas.microsoft.com/office/drawing/2014/main" id="{9676AF06-5DA0-43B0-A58B-519F5D08ED67}"/>
              </a:ext>
            </a:extLst>
          </p:cNvPr>
          <p:cNvSpPr>
            <a:spLocks noGrp="1"/>
          </p:cNvSpPr>
          <p:nvPr>
            <p:ph idx="1"/>
          </p:nvPr>
        </p:nvSpPr>
        <p:spPr/>
        <p:txBody>
          <a:bodyPr>
            <a:normAutofit/>
          </a:bodyPr>
          <a:lstStyle/>
          <a:p>
            <a:pPr algn="just">
              <a:lnSpc>
                <a:spcPct val="150000"/>
              </a:lnSpc>
            </a:pPr>
            <a:r>
              <a:rPr lang="en-US" sz="2000" dirty="0"/>
              <a:t>Yoga is the ability to direct the mind ,exclusively towards one object and sustain this focus for a period of time without distraction.</a:t>
            </a:r>
          </a:p>
          <a:p>
            <a:pPr algn="just">
              <a:lnSpc>
                <a:spcPct val="150000"/>
              </a:lnSpc>
            </a:pPr>
            <a:r>
              <a:rPr lang="en-US" sz="2000" dirty="0"/>
              <a:t>Yogic practices with includes prayer, </a:t>
            </a:r>
            <a:r>
              <a:rPr lang="en-US" sz="2000" dirty="0" err="1"/>
              <a:t>suksmavyayama</a:t>
            </a:r>
            <a:r>
              <a:rPr lang="en-US" sz="2000" dirty="0"/>
              <a:t>, </a:t>
            </a:r>
            <a:r>
              <a:rPr lang="en-US" sz="2000" dirty="0" err="1"/>
              <a:t>suryanamaskar</a:t>
            </a:r>
            <a:r>
              <a:rPr lang="en-US" sz="2000" dirty="0"/>
              <a:t>, asanas, </a:t>
            </a:r>
            <a:r>
              <a:rPr lang="en-US" sz="2000" dirty="0" err="1"/>
              <a:t>pranayamas</a:t>
            </a:r>
            <a:r>
              <a:rPr lang="en-US" sz="2000" dirty="0"/>
              <a:t>, mudras, bandhas and meditation.</a:t>
            </a:r>
          </a:p>
          <a:p>
            <a:pPr algn="just">
              <a:lnSpc>
                <a:spcPct val="150000"/>
              </a:lnSpc>
            </a:pPr>
            <a:r>
              <a:rPr lang="en-US" sz="2000" dirty="0" err="1"/>
              <a:t>T.krishnamacarya</a:t>
            </a:r>
            <a:r>
              <a:rPr lang="en-US" sz="2000" dirty="0"/>
              <a:t> says </a:t>
            </a:r>
            <a:r>
              <a:rPr lang="en-US" sz="2000" dirty="0" err="1"/>
              <a:t>sarira</a:t>
            </a:r>
            <a:r>
              <a:rPr lang="en-US" sz="2000" dirty="0"/>
              <a:t> </a:t>
            </a:r>
            <a:r>
              <a:rPr lang="en-US" sz="2000" dirty="0" err="1"/>
              <a:t>samyama</a:t>
            </a:r>
            <a:r>
              <a:rPr lang="en-US" sz="2000" dirty="0"/>
              <a:t>.</a:t>
            </a:r>
            <a:endParaRPr lang="ta-IN" sz="2000" dirty="0"/>
          </a:p>
        </p:txBody>
      </p:sp>
    </p:spTree>
    <p:extLst>
      <p:ext uri="{BB962C8B-B14F-4D97-AF65-F5344CB8AC3E}">
        <p14:creationId xmlns:p14="http://schemas.microsoft.com/office/powerpoint/2010/main" val="6927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9F15-C24B-4D95-A35E-AA35E45C8D1C}"/>
              </a:ext>
            </a:extLst>
          </p:cNvPr>
          <p:cNvSpPr>
            <a:spLocks noGrp="1"/>
          </p:cNvSpPr>
          <p:nvPr>
            <p:ph type="title"/>
          </p:nvPr>
        </p:nvSpPr>
        <p:spPr/>
        <p:txBody>
          <a:bodyPr>
            <a:normAutofit fontScale="90000"/>
          </a:bodyPr>
          <a:lstStyle/>
          <a:p>
            <a:r>
              <a:rPr lang="en-US" dirty="0"/>
              <a:t>Importance of yoga for </a:t>
            </a:r>
            <a:r>
              <a:rPr lang="en-US" b="1" dirty="0">
                <a:solidFill>
                  <a:srgbClr val="0000FF"/>
                </a:solidFill>
                <a:latin typeface="Times New Roman" pitchFamily="18" charset="0"/>
                <a:cs typeface="Times New Roman" pitchFamily="18" charset="0"/>
              </a:rPr>
              <a:t>OLIGOMENORRHEA</a:t>
            </a:r>
            <a:br>
              <a:rPr lang="en-US" dirty="0"/>
            </a:br>
            <a:br>
              <a:rPr lang="en-US" dirty="0"/>
            </a:br>
            <a:endParaRPr lang="ta-IN" dirty="0"/>
          </a:p>
        </p:txBody>
      </p:sp>
      <p:sp>
        <p:nvSpPr>
          <p:cNvPr id="3" name="Content Placeholder 2">
            <a:extLst>
              <a:ext uri="{FF2B5EF4-FFF2-40B4-BE49-F238E27FC236}">
                <a16:creationId xmlns:a16="http://schemas.microsoft.com/office/drawing/2014/main" id="{32E20440-1577-45E8-9548-F384092194C6}"/>
              </a:ext>
            </a:extLst>
          </p:cNvPr>
          <p:cNvSpPr>
            <a:spLocks noGrp="1"/>
          </p:cNvSpPr>
          <p:nvPr>
            <p:ph idx="1"/>
          </p:nvPr>
        </p:nvSpPr>
        <p:spPr/>
        <p:txBody>
          <a:bodyPr/>
          <a:lstStyle/>
          <a:p>
            <a:r>
              <a:rPr lang="en-US" dirty="0"/>
              <a:t>Helps to balance hormones</a:t>
            </a:r>
          </a:p>
          <a:p>
            <a:r>
              <a:rPr lang="en-US" dirty="0"/>
              <a:t>Helps to manage blood sugar and insulin level</a:t>
            </a:r>
          </a:p>
          <a:p>
            <a:r>
              <a:rPr lang="en-US" dirty="0"/>
              <a:t>Improves metabolic markers</a:t>
            </a:r>
          </a:p>
          <a:p>
            <a:r>
              <a:rPr lang="en-US" dirty="0"/>
              <a:t>Reduces Stress, Anger, Adjustment</a:t>
            </a:r>
          </a:p>
          <a:p>
            <a:r>
              <a:rPr lang="en-US" dirty="0"/>
              <a:t>Right from adolescence to motherhood, menopause to old age, women undergo many life changes, so regular yogic practices with proper diet helps to overcome the problems.</a:t>
            </a:r>
          </a:p>
          <a:p>
            <a:endParaRPr lang="ta-IN" dirty="0"/>
          </a:p>
        </p:txBody>
      </p:sp>
    </p:spTree>
    <p:extLst>
      <p:ext uri="{BB962C8B-B14F-4D97-AF65-F5344CB8AC3E}">
        <p14:creationId xmlns:p14="http://schemas.microsoft.com/office/powerpoint/2010/main" val="98833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latin typeface="Times New Roman" pitchFamily="18" charset="0"/>
                <a:cs typeface="Times New Roman" pitchFamily="18" charset="0"/>
              </a:rPr>
              <a:t>OBJECTIVES OF THE STUDY</a:t>
            </a:r>
            <a:endParaRPr lang="en-IN"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428497" y="1340768"/>
            <a:ext cx="9205023" cy="5040560"/>
          </a:xfrm>
        </p:spPr>
        <p:txBody>
          <a:bodyPr>
            <a:normAutofit fontScale="92500" lnSpcReduction="10000"/>
          </a:bodyPr>
          <a:lstStyle/>
          <a:p>
            <a:pPr algn="just">
              <a:lnSpc>
                <a:spcPct val="150000"/>
              </a:lnSpc>
            </a:pPr>
            <a:r>
              <a:rPr lang="en-US" sz="2400" dirty="0">
                <a:latin typeface="Times New Roman" pitchFamily="18" charset="0"/>
                <a:cs typeface="Times New Roman" pitchFamily="18" charset="0"/>
              </a:rPr>
              <a:t>The study was conducted to find out effect of yogic practices with and without  diet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modification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on selected physical variable </a:t>
            </a:r>
            <a:r>
              <a:rPr lang="en-US" sz="2400" b="1" dirty="0">
                <a:latin typeface="Times New Roman" pitchFamily="18" charset="0"/>
                <a:cs typeface="Times New Roman" pitchFamily="18" charset="0"/>
              </a:rPr>
              <a:t>flexibility </a:t>
            </a:r>
            <a:r>
              <a:rPr lang="en-US" sz="2400" dirty="0">
                <a:latin typeface="Times New Roman" pitchFamily="18" charset="0"/>
                <a:cs typeface="Times New Roman" pitchFamily="18" charset="0"/>
              </a:rPr>
              <a:t>among adult women with Oligomenorrhea.</a:t>
            </a:r>
            <a:endParaRPr lang="en-IN" sz="2400" dirty="0">
              <a:latin typeface="Times New Roman" pitchFamily="18" charset="0"/>
              <a:cs typeface="Times New Roman" pitchFamily="18" charset="0"/>
            </a:endParaRPr>
          </a:p>
          <a:p>
            <a:pPr lvl="0" algn="just">
              <a:lnSpc>
                <a:spcPct val="150000"/>
              </a:lnSpc>
            </a:pPr>
            <a:r>
              <a:rPr lang="en-US" sz="2400" dirty="0">
                <a:latin typeface="Times New Roman" pitchFamily="18" charset="0"/>
                <a:cs typeface="Times New Roman" pitchFamily="18" charset="0"/>
              </a:rPr>
              <a:t>The study was conducted to find out effect of yogic practices with and without diet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modification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on selected physiological variables</a:t>
            </a:r>
            <a:r>
              <a:rPr lang="en-US" sz="2400" b="1" dirty="0">
                <a:latin typeface="Times New Roman" pitchFamily="18" charset="0"/>
                <a:cs typeface="Times New Roman" pitchFamily="18" charset="0"/>
              </a:rPr>
              <a:t>, Systolic blood pressure , Body mass index, Resting pulse rate </a:t>
            </a:r>
            <a:r>
              <a:rPr lang="en-US" sz="2400" dirty="0">
                <a:latin typeface="Times New Roman" pitchFamily="18" charset="0"/>
                <a:cs typeface="Times New Roman" pitchFamily="18" charset="0"/>
              </a:rPr>
              <a:t>among adult women with Oligomenorrhea.</a:t>
            </a:r>
          </a:p>
          <a:p>
            <a:pPr algn="just">
              <a:lnSpc>
                <a:spcPct val="150000"/>
              </a:lnSpc>
            </a:pPr>
            <a:r>
              <a:rPr lang="en-US" sz="2400" dirty="0">
                <a:latin typeface="Times New Roman" pitchFamily="18" charset="0"/>
                <a:cs typeface="Times New Roman" pitchFamily="18" charset="0"/>
              </a:rPr>
              <a:t>The study was conducted to find out effect of yogic practices with and without diet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modification</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on selected psychological variables</a:t>
            </a:r>
            <a:r>
              <a:rPr lang="en-US" sz="2400" b="1" dirty="0">
                <a:latin typeface="Times New Roman" pitchFamily="18" charset="0"/>
                <a:cs typeface="Times New Roman" pitchFamily="18" charset="0"/>
              </a:rPr>
              <a:t>, Stress, Anxiety, Adjustment </a:t>
            </a:r>
            <a:r>
              <a:rPr lang="en-US" sz="2400" dirty="0">
                <a:latin typeface="Times New Roman" pitchFamily="18" charset="0"/>
                <a:cs typeface="Times New Roman" pitchFamily="18" charset="0"/>
              </a:rPr>
              <a:t>among adult women with Oligomenorrhea.</a:t>
            </a:r>
          </a:p>
          <a:p>
            <a:pPr lvl="0" algn="just">
              <a:lnSpc>
                <a:spcPct val="150000"/>
              </a:lnSpc>
            </a:pPr>
            <a:endParaRPr lang="en-IN" sz="2400" dirty="0">
              <a:latin typeface="Times New Roman" pitchFamily="18" charset="0"/>
              <a:cs typeface="Times New Roman" pitchFamily="18" charset="0"/>
            </a:endParaRPr>
          </a:p>
          <a:p>
            <a:pPr lvl="0" algn="just">
              <a:lnSpc>
                <a:spcPct val="150000"/>
              </a:lnSpc>
            </a:pPr>
            <a:endParaRPr lang="en-IN" sz="23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3879</Words>
  <Application>Microsoft Office PowerPoint</Application>
  <PresentationFormat>A4 Paper (210x297 mm)</PresentationFormat>
  <Paragraphs>1344</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Times New Roman</vt:lpstr>
      <vt:lpstr>Trebuchet MS</vt:lpstr>
      <vt:lpstr>Wingdings 3</vt:lpstr>
      <vt:lpstr>Facet</vt:lpstr>
      <vt:lpstr>PowerPoint Presentation</vt:lpstr>
      <vt:lpstr>EFFECT OF YOGIC PRACTICES WITH AND WITHOUT DIET  MODIFICATIONS ON SELECTED RISK FACTORS AMONG    ADULT WOMEN WITH OLIGOMENORRHEA</vt:lpstr>
      <vt:lpstr>INTRODUCTION</vt:lpstr>
      <vt:lpstr>CAUSES OF OLIGOMENORRHEA</vt:lpstr>
      <vt:lpstr>SIGNS AND SYMPTOMS </vt:lpstr>
      <vt:lpstr>POSSIBLE LONG TERM PROBLEMS OF OLIGOMENORRHEA</vt:lpstr>
      <vt:lpstr>Yoga</vt:lpstr>
      <vt:lpstr>Importance of yoga for OLIGOMENORRHEA  </vt:lpstr>
      <vt:lpstr>OBJECTIVES OF THE STUDY</vt:lpstr>
      <vt:lpstr>HYPOTHESES</vt:lpstr>
      <vt:lpstr>DELIMITATIONS</vt:lpstr>
      <vt:lpstr> LIMITATIONS</vt:lpstr>
      <vt:lpstr>METHODOLOGY</vt:lpstr>
      <vt:lpstr>SELECTED VARIABLES</vt:lpstr>
      <vt:lpstr>PowerPoint Presentation</vt:lpstr>
      <vt:lpstr>PowerPoint Presentation</vt:lpstr>
      <vt:lpstr>PowerPoint Presentation</vt:lpstr>
      <vt:lpstr>PowerPoint Presentation</vt:lpstr>
      <vt:lpstr>DIET MODIFICATIONS FOR EXPERIMENTAL GROUP -I</vt:lpstr>
      <vt:lpstr> TEST ADMINISTRATION</vt:lpstr>
      <vt:lpstr>STATISTICAL ANALYSIS  </vt:lpstr>
      <vt:lpstr> RESULTS  AND   DISCUSSIONS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ON HYPOTHESIS</vt:lpstr>
      <vt:lpstr>DISCUSSION ON HYPOTHESIS.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 kumaran</dc:creator>
  <cp:lastModifiedBy>siva kumaran</cp:lastModifiedBy>
  <cp:revision>2</cp:revision>
  <dcterms:modified xsi:type="dcterms:W3CDTF">2022-02-18T04:11:25Z</dcterms:modified>
</cp:coreProperties>
</file>